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sldIdLst>
    <p:sldId id="256" r:id="rId2"/>
    <p:sldId id="309" r:id="rId3"/>
    <p:sldId id="305" r:id="rId4"/>
    <p:sldId id="281" r:id="rId5"/>
    <p:sldId id="310" r:id="rId6"/>
    <p:sldId id="307" r:id="rId7"/>
    <p:sldId id="279" r:id="rId8"/>
    <p:sldId id="311" r:id="rId9"/>
    <p:sldId id="286" r:id="rId10"/>
    <p:sldId id="294" r:id="rId11"/>
    <p:sldId id="278" r:id="rId12"/>
    <p:sldId id="295" r:id="rId13"/>
    <p:sldId id="280" r:id="rId14"/>
    <p:sldId id="287" r:id="rId15"/>
    <p:sldId id="308" r:id="rId16"/>
    <p:sldId id="277" r:id="rId17"/>
    <p:sldId id="265" r:id="rId18"/>
    <p:sldId id="289" r:id="rId19"/>
    <p:sldId id="275" r:id="rId20"/>
    <p:sldId id="297" r:id="rId21"/>
    <p:sldId id="298" r:id="rId22"/>
    <p:sldId id="300" r:id="rId23"/>
    <p:sldId id="301" r:id="rId24"/>
    <p:sldId id="302" r:id="rId25"/>
    <p:sldId id="303" r:id="rId26"/>
    <p:sldId id="304" r:id="rId27"/>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3366FF"/>
    <a:srgbClr val="FF0000"/>
    <a:srgbClr val="009900"/>
    <a:srgbClr val="FFFF00"/>
    <a:srgbClr val="FFFF66"/>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80" autoAdjust="0"/>
    <p:restoredTop sz="94660"/>
  </p:normalViewPr>
  <p:slideViewPr>
    <p:cSldViewPr>
      <p:cViewPr>
        <p:scale>
          <a:sx n="75" d="100"/>
          <a:sy n="75" d="100"/>
        </p:scale>
        <p:origin x="-390" y="-7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9EF6E-87BE-42B8-9781-C478CD4E1C11}" type="datetimeFigureOut">
              <a:rPr lang="en-US" smtClean="0"/>
              <a:pPr/>
              <a:t>3/11/2008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CDEAC-4BB4-4DC0-AD94-85A373BD78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C3D4E4-F3C1-42A3-A1F9-2806B51F9286}" type="slidenum">
              <a:rPr lang="en-US"/>
              <a:pPr/>
              <a:t>6</a:t>
            </a:fld>
            <a:endParaRPr lang="en-US"/>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p:txBody>
          <a:bodyPr/>
          <a:lstStyle/>
          <a:p>
            <a:r>
              <a:rPr lang="en-GB" dirty="0"/>
              <a:t>Chromatography is a technique for</a:t>
            </a:r>
          </a:p>
          <a:p>
            <a:pPr>
              <a:buFont typeface="Wingdings" pitchFamily="2" charset="2"/>
              <a:buChar char="§"/>
            </a:pPr>
            <a:r>
              <a:rPr lang="en-GB" dirty="0"/>
              <a:t>separating mixtures of compounds</a:t>
            </a:r>
          </a:p>
          <a:p>
            <a:pPr>
              <a:buFont typeface="Wingdings" pitchFamily="2" charset="2"/>
              <a:buChar char="§"/>
            </a:pPr>
            <a:r>
              <a:rPr lang="en-GB" dirty="0"/>
              <a:t>identifying unknown compounds</a:t>
            </a:r>
          </a:p>
          <a:p>
            <a:pPr>
              <a:buFont typeface="Wingdings" pitchFamily="2" charset="2"/>
              <a:buChar char="§"/>
            </a:pPr>
            <a:r>
              <a:rPr lang="en-GB" dirty="0"/>
              <a:t>establishing the purity or concentration of compounds</a:t>
            </a:r>
          </a:p>
          <a:p>
            <a:pPr>
              <a:buFont typeface="Wingdings" pitchFamily="2" charset="2"/>
              <a:buChar char="§"/>
            </a:pPr>
            <a:r>
              <a:rPr lang="en-GB" dirty="0"/>
              <a:t>monitoring product formation in the pharmaceutical and biotechnology industries</a:t>
            </a:r>
          </a:p>
          <a:p>
            <a:endParaRPr lang="en-GB" dirty="0"/>
          </a:p>
          <a:p>
            <a:r>
              <a:rPr lang="en-GB" dirty="0"/>
              <a:t>Chromatography is widely used by forensic teams to analyse blood and urine samples for drugs, for paint analysis and testing for the presence of explosives. Most chromatography uses modern instrumentation and involves placing the sample to be analysed on a support (paper or silica) and transporting it along a mobile phase. The mobile phase can be a liquid (liquid chromatography) or a gas (gas chromatography).</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p:cNvSpPr>
            <a:spLocks noGrp="1" noRot="1" noChangeAspect="1" noChangeArrowheads="1" noTextEdit="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1061392" y="4350019"/>
            <a:ext cx="4740978" cy="351368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Rot="1" noChangeAspect="1" noChangeArrowheads="1" noTextEdit="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1061392" y="4350019"/>
            <a:ext cx="4740978" cy="351368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7C682-375E-48F6-BCCD-61572241C8F9}" type="slidenum">
              <a:rPr lang="en-US"/>
              <a:pPr/>
              <a:t>15</a:t>
            </a:fld>
            <a:endParaRPr lang="en-US"/>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p:txBody>
          <a:bodyPr/>
          <a:lstStyle/>
          <a:p>
            <a:r>
              <a:rPr lang="en-GB"/>
              <a:t>Most chromatography uses modern instrumentation and involves placing the sample to be analysed on a support (paper or silica) and transporting it along a mobile phase. The mobile phase can be a liquid (liquid chromatography) or a gas (gas chromatography).</a:t>
            </a:r>
            <a:endParaRPr lang="en-US"/>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191005" y="878422"/>
            <a:ext cx="4475990" cy="3164760"/>
          </a:xfrm>
          <a:prstGeom prst="rect">
            <a:avLst/>
          </a:prstGeom>
          <a:solidFill>
            <a:srgbClr val="FFFFFF"/>
          </a:solidFill>
          <a:ln>
            <a:solidFill>
              <a:srgbClr val="000000"/>
            </a:solidFill>
            <a:miter lim="800000"/>
            <a:headEnd/>
            <a:tailEnd/>
          </a:ln>
        </p:spPr>
      </p:sp>
      <p:sp>
        <p:nvSpPr>
          <p:cNvPr id="13314" name="Rectangle 2"/>
          <p:cNvSpPr txBox="1">
            <a:spLocks noGrp="1" noChangeArrowheads="1"/>
          </p:cNvSpPr>
          <p:nvPr>
            <p:ph type="body" idx="1"/>
          </p:nvPr>
        </p:nvSpPr>
        <p:spPr bwMode="auto">
          <a:xfrm>
            <a:off x="1061392" y="4350019"/>
            <a:ext cx="4740978" cy="351368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p:cNvSpPr>
            <a:spLocks noGrp="1" noRot="1" noChangeAspect="1" noChangeArrowheads="1" noTextEdit="1"/>
          </p:cNvSpPr>
          <p:nvPr>
            <p:ph type="sldImg"/>
          </p:nvPr>
        </p:nvSpPr>
        <p:spPr bwMode="auto">
          <a:xfrm>
            <a:off x="1191005" y="878422"/>
            <a:ext cx="4475990" cy="3164760"/>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1061392" y="4350019"/>
            <a:ext cx="4740978" cy="351368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a:spLocks noGrp="1" noRot="1" noChangeAspect="1" noChangeArrowheads="1" noTextEdit="1"/>
          </p:cNvSpPr>
          <p:nvPr>
            <p:ph type="sldImg"/>
          </p:nvPr>
        </p:nvSpPr>
        <p:spPr bwMode="auto">
          <a:xfrm>
            <a:off x="1191005" y="878422"/>
            <a:ext cx="4475990" cy="3164760"/>
          </a:xfrm>
          <a:prstGeom prst="rect">
            <a:avLst/>
          </a:prstGeom>
          <a:solidFill>
            <a:srgbClr val="FFFFFF"/>
          </a:solidFill>
          <a:ln>
            <a:solidFill>
              <a:srgbClr val="000000"/>
            </a:solidFill>
            <a:miter lim="800000"/>
            <a:headEnd/>
            <a:tailEnd/>
          </a:ln>
        </p:spPr>
      </p:sp>
      <p:sp>
        <p:nvSpPr>
          <p:cNvPr id="16386" name="Rectangle 2"/>
          <p:cNvSpPr txBox="1">
            <a:spLocks noGrp="1" noChangeArrowheads="1"/>
          </p:cNvSpPr>
          <p:nvPr>
            <p:ph type="body" idx="1"/>
          </p:nvPr>
        </p:nvSpPr>
        <p:spPr bwMode="auto">
          <a:xfrm>
            <a:off x="1061392" y="4350019"/>
            <a:ext cx="4740978" cy="351368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Rot="1" noChangeAspect="1" noChangeArrowheads="1" noTextEdit="1"/>
          </p:cNvSpPr>
          <p:nvPr>
            <p:ph type="sldImg"/>
          </p:nvPr>
        </p:nvSpPr>
        <p:spPr bwMode="auto">
          <a:xfrm>
            <a:off x="1191005" y="878422"/>
            <a:ext cx="4475990" cy="3164760"/>
          </a:xfrm>
          <a:prstGeom prst="rect">
            <a:avLst/>
          </a:prstGeom>
          <a:solidFill>
            <a:srgbClr val="FFFFFF"/>
          </a:solidFill>
          <a:ln>
            <a:solidFill>
              <a:srgbClr val="000000"/>
            </a:solidFill>
            <a:miter lim="800000"/>
            <a:headEnd/>
            <a:tailEnd/>
          </a:ln>
        </p:spPr>
      </p:sp>
      <p:sp>
        <p:nvSpPr>
          <p:cNvPr id="17410" name="Rectangle 2"/>
          <p:cNvSpPr txBox="1">
            <a:spLocks noGrp="1" noChangeArrowheads="1"/>
          </p:cNvSpPr>
          <p:nvPr>
            <p:ph type="body" idx="1"/>
          </p:nvPr>
        </p:nvSpPr>
        <p:spPr bwMode="auto">
          <a:xfrm>
            <a:off x="1061392" y="4350019"/>
            <a:ext cx="4740978" cy="351368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Rot="1" noChangeAspect="1" noChangeArrowheads="1" noTextEdit="1"/>
          </p:cNvSpPr>
          <p:nvPr>
            <p:ph type="sldImg"/>
          </p:nvPr>
        </p:nvSpPr>
        <p:spPr bwMode="auto">
          <a:xfrm>
            <a:off x="1191005" y="878422"/>
            <a:ext cx="4475990" cy="316476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1061392" y="4350019"/>
            <a:ext cx="4740978" cy="351368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a:spLocks noGrp="1" noRot="1" noChangeAspect="1" noChangeArrowheads="1" noTextEdit="1"/>
          </p:cNvSpPr>
          <p:nvPr>
            <p:ph type="sldImg"/>
          </p:nvPr>
        </p:nvSpPr>
        <p:spPr bwMode="auto">
          <a:xfrm>
            <a:off x="1191005" y="878422"/>
            <a:ext cx="4475990" cy="3164760"/>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1061392" y="4350019"/>
            <a:ext cx="4740978" cy="3513685"/>
          </a:xfrm>
          <a:prstGeom prst="rect">
            <a:avLst/>
          </a:prstGeom>
          <a:noFill/>
          <a:ln>
            <a:miter lim="800000"/>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E771CE-CCDF-4C22-B665-37E98CE0E95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7E6ED6-DE21-4887-96EA-D54BAC8E036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9F969C-F5B3-4469-8F78-9B7FF1B6EB2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28600"/>
            <a:ext cx="77724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4BB146A7-C3AC-49E4-8F21-DF1E8EDFFE8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547608-4B54-468F-890C-0E37D53E660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FD1DBF-7BB7-4C27-B037-5A52C533F16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9EF968-EF95-4113-A70B-F81AD18ACC2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A88B617-9049-4ABC-997D-101890C821C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10129D9-731D-41F4-B69A-A755CADF5BE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EAC6DCE-E9B5-4BBB-B561-65421CE978A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708DF9-8484-489A-81C5-C05568D0B94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41F8FA-EBE0-407E-ABE0-BB2CDBD976D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685800" y="228600"/>
            <a:ext cx="7772400" cy="1143000"/>
          </a:xfrm>
          <a:prstGeom prst="rect">
            <a:avLst/>
          </a:prstGeom>
          <a:solidFill>
            <a:srgbClr val="000099"/>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358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358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3A9E7E9D-9206-407D-82FF-0E4BDC71B91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200" b="1">
          <a:solidFill>
            <a:srgbClr val="FFFF00"/>
          </a:solidFill>
          <a:latin typeface="+mj-lt"/>
          <a:ea typeface="+mj-ea"/>
          <a:cs typeface="+mj-cs"/>
        </a:defRPr>
      </a:lvl1pPr>
      <a:lvl2pPr algn="ctr" rtl="0" fontAlgn="base">
        <a:spcBef>
          <a:spcPct val="0"/>
        </a:spcBef>
        <a:spcAft>
          <a:spcPct val="0"/>
        </a:spcAft>
        <a:defRPr sz="4200" b="1">
          <a:solidFill>
            <a:srgbClr val="FFFF00"/>
          </a:solidFill>
          <a:latin typeface="Comic Sans MS" pitchFamily="66" charset="0"/>
        </a:defRPr>
      </a:lvl2pPr>
      <a:lvl3pPr algn="ctr" rtl="0" fontAlgn="base">
        <a:spcBef>
          <a:spcPct val="0"/>
        </a:spcBef>
        <a:spcAft>
          <a:spcPct val="0"/>
        </a:spcAft>
        <a:defRPr sz="4200" b="1">
          <a:solidFill>
            <a:srgbClr val="FFFF00"/>
          </a:solidFill>
          <a:latin typeface="Comic Sans MS" pitchFamily="66" charset="0"/>
        </a:defRPr>
      </a:lvl3pPr>
      <a:lvl4pPr algn="ctr" rtl="0" fontAlgn="base">
        <a:spcBef>
          <a:spcPct val="0"/>
        </a:spcBef>
        <a:spcAft>
          <a:spcPct val="0"/>
        </a:spcAft>
        <a:defRPr sz="4200" b="1">
          <a:solidFill>
            <a:srgbClr val="FFFF00"/>
          </a:solidFill>
          <a:latin typeface="Comic Sans MS" pitchFamily="66" charset="0"/>
        </a:defRPr>
      </a:lvl4pPr>
      <a:lvl5pPr algn="ctr" rtl="0" fontAlgn="base">
        <a:spcBef>
          <a:spcPct val="0"/>
        </a:spcBef>
        <a:spcAft>
          <a:spcPct val="0"/>
        </a:spcAft>
        <a:defRPr sz="4200" b="1">
          <a:solidFill>
            <a:srgbClr val="FFFF00"/>
          </a:solidFill>
          <a:latin typeface="Comic Sans MS" pitchFamily="66" charset="0"/>
        </a:defRPr>
      </a:lvl5pPr>
      <a:lvl6pPr marL="457200" algn="ctr" rtl="0" fontAlgn="base">
        <a:spcBef>
          <a:spcPct val="0"/>
        </a:spcBef>
        <a:spcAft>
          <a:spcPct val="0"/>
        </a:spcAft>
        <a:defRPr sz="4200" b="1">
          <a:solidFill>
            <a:srgbClr val="FFFF00"/>
          </a:solidFill>
          <a:latin typeface="Comic Sans MS" pitchFamily="66" charset="0"/>
        </a:defRPr>
      </a:lvl6pPr>
      <a:lvl7pPr marL="914400" algn="ctr" rtl="0" fontAlgn="base">
        <a:spcBef>
          <a:spcPct val="0"/>
        </a:spcBef>
        <a:spcAft>
          <a:spcPct val="0"/>
        </a:spcAft>
        <a:defRPr sz="4200" b="1">
          <a:solidFill>
            <a:srgbClr val="FFFF00"/>
          </a:solidFill>
          <a:latin typeface="Comic Sans MS" pitchFamily="66" charset="0"/>
        </a:defRPr>
      </a:lvl7pPr>
      <a:lvl8pPr marL="1371600" algn="ctr" rtl="0" fontAlgn="base">
        <a:spcBef>
          <a:spcPct val="0"/>
        </a:spcBef>
        <a:spcAft>
          <a:spcPct val="0"/>
        </a:spcAft>
        <a:defRPr sz="4200" b="1">
          <a:solidFill>
            <a:srgbClr val="FFFF00"/>
          </a:solidFill>
          <a:latin typeface="Comic Sans MS" pitchFamily="66" charset="0"/>
        </a:defRPr>
      </a:lvl8pPr>
      <a:lvl9pPr marL="1828800" algn="ctr" rtl="0" fontAlgn="base">
        <a:spcBef>
          <a:spcPct val="0"/>
        </a:spcBef>
        <a:spcAft>
          <a:spcPct val="0"/>
        </a:spcAft>
        <a:defRPr sz="4200" b="1">
          <a:solidFill>
            <a:srgbClr val="FFFF00"/>
          </a:solidFill>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1" name="Group 13"/>
          <p:cNvGrpSpPr>
            <a:grpSpLocks/>
          </p:cNvGrpSpPr>
          <p:nvPr/>
        </p:nvGrpSpPr>
        <p:grpSpPr bwMode="auto">
          <a:xfrm>
            <a:off x="533400" y="762000"/>
            <a:ext cx="8158163" cy="1969477"/>
            <a:chOff x="192" y="384"/>
            <a:chExt cx="5331" cy="1344"/>
          </a:xfrm>
        </p:grpSpPr>
        <p:pic>
          <p:nvPicPr>
            <p:cNvPr id="2057" name="Picture 9" descr="Paper Chromatography title 2"/>
            <p:cNvPicPr>
              <a:picLocks noChangeAspect="1" noChangeArrowheads="1"/>
            </p:cNvPicPr>
            <p:nvPr/>
          </p:nvPicPr>
          <p:blipFill>
            <a:blip r:embed="rId2" cstate="print"/>
            <a:srcRect r="1717"/>
            <a:stretch>
              <a:fillRect/>
            </a:stretch>
          </p:blipFill>
          <p:spPr bwMode="auto">
            <a:xfrm>
              <a:off x="1776" y="384"/>
              <a:ext cx="3747" cy="1168"/>
            </a:xfrm>
            <a:prstGeom prst="rect">
              <a:avLst/>
            </a:prstGeom>
            <a:noFill/>
          </p:spPr>
        </p:pic>
        <p:sp>
          <p:nvSpPr>
            <p:cNvPr id="2058" name="Rectangle 10"/>
            <p:cNvSpPr>
              <a:spLocks noChangeArrowheads="1"/>
            </p:cNvSpPr>
            <p:nvPr/>
          </p:nvSpPr>
          <p:spPr bwMode="auto">
            <a:xfrm>
              <a:off x="192" y="384"/>
              <a:ext cx="1584" cy="192"/>
            </a:xfrm>
            <a:prstGeom prst="rect">
              <a:avLst/>
            </a:prstGeom>
            <a:solidFill>
              <a:schemeClr val="bg1"/>
            </a:solidFill>
            <a:ln w="9525">
              <a:noFill/>
              <a:miter lim="800000"/>
              <a:headEnd/>
              <a:tailEnd/>
            </a:ln>
            <a:effectLst/>
          </p:spPr>
          <p:txBody>
            <a:bodyPr wrap="none" anchor="ctr"/>
            <a:lstStyle/>
            <a:p>
              <a:endParaRPr lang="en-US"/>
            </a:p>
          </p:txBody>
        </p:sp>
        <p:sp>
          <p:nvSpPr>
            <p:cNvPr id="2059" name="Rectangle 11"/>
            <p:cNvSpPr>
              <a:spLocks noChangeArrowheads="1"/>
            </p:cNvSpPr>
            <p:nvPr/>
          </p:nvSpPr>
          <p:spPr bwMode="auto">
            <a:xfrm>
              <a:off x="1776" y="1536"/>
              <a:ext cx="3744" cy="192"/>
            </a:xfrm>
            <a:prstGeom prst="rect">
              <a:avLst/>
            </a:prstGeom>
            <a:solidFill>
              <a:schemeClr val="bg1"/>
            </a:solidFill>
            <a:ln w="9525">
              <a:noFill/>
              <a:miter lim="800000"/>
              <a:headEnd/>
              <a:tailEnd/>
            </a:ln>
            <a:effectLst/>
          </p:spPr>
          <p:txBody>
            <a:bodyPr wrap="none" anchor="ctr"/>
            <a:lstStyle/>
            <a:p>
              <a:endParaRPr lang="en-US"/>
            </a:p>
          </p:txBody>
        </p:sp>
        <p:sp>
          <p:nvSpPr>
            <p:cNvPr id="2060" name="Rectangle 12"/>
            <p:cNvSpPr>
              <a:spLocks noChangeArrowheads="1"/>
            </p:cNvSpPr>
            <p:nvPr/>
          </p:nvSpPr>
          <p:spPr bwMode="auto">
            <a:xfrm>
              <a:off x="192" y="384"/>
              <a:ext cx="5328" cy="1344"/>
            </a:xfrm>
            <a:prstGeom prst="rect">
              <a:avLst/>
            </a:prstGeom>
            <a:noFill/>
            <a:ln w="12700">
              <a:solidFill>
                <a:schemeClr val="tx1"/>
              </a:solidFill>
              <a:miter lim="800000"/>
              <a:headEnd/>
              <a:tailEnd/>
            </a:ln>
            <a:effectLst/>
          </p:spPr>
          <p:txBody>
            <a:bodyPr wrap="none" anchor="ctr"/>
            <a:lstStyle/>
            <a:p>
              <a:endParaRPr lang="en-US"/>
            </a:p>
          </p:txBody>
        </p:sp>
      </p:grpSp>
      <p:sp>
        <p:nvSpPr>
          <p:cNvPr id="2072" name="Oval 24"/>
          <p:cNvSpPr>
            <a:spLocks noChangeArrowheads="1"/>
          </p:cNvSpPr>
          <p:nvPr/>
        </p:nvSpPr>
        <p:spPr bwMode="auto">
          <a:xfrm>
            <a:off x="762000" y="4572000"/>
            <a:ext cx="762000" cy="838200"/>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2073" name="Oval 25"/>
          <p:cNvSpPr>
            <a:spLocks noChangeArrowheads="1"/>
          </p:cNvSpPr>
          <p:nvPr/>
        </p:nvSpPr>
        <p:spPr bwMode="auto">
          <a:xfrm>
            <a:off x="990600" y="4114800"/>
            <a:ext cx="762000" cy="838200"/>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2074" name="Oval 26"/>
          <p:cNvSpPr>
            <a:spLocks noChangeArrowheads="1"/>
          </p:cNvSpPr>
          <p:nvPr/>
        </p:nvSpPr>
        <p:spPr bwMode="auto">
          <a:xfrm>
            <a:off x="381000" y="4114800"/>
            <a:ext cx="762000" cy="838200"/>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a:off x="990600" y="5029200"/>
            <a:ext cx="304800" cy="3048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76" name="Rectangle 28"/>
          <p:cNvSpPr>
            <a:spLocks noChangeArrowheads="1"/>
          </p:cNvSpPr>
          <p:nvPr/>
        </p:nvSpPr>
        <p:spPr bwMode="auto">
          <a:xfrm>
            <a:off x="685800" y="4343400"/>
            <a:ext cx="152400" cy="228600"/>
          </a:xfrm>
          <a:prstGeom prst="rect">
            <a:avLst/>
          </a:prstGeom>
          <a:solidFill>
            <a:srgbClr val="000099"/>
          </a:solidFill>
          <a:ln w="9525">
            <a:solidFill>
              <a:schemeClr val="tx1"/>
            </a:solidFill>
            <a:miter lim="800000"/>
            <a:headEnd/>
            <a:tailEnd/>
          </a:ln>
          <a:effectLst/>
        </p:spPr>
        <p:txBody>
          <a:bodyPr wrap="none" anchor="ctr"/>
          <a:lstStyle/>
          <a:p>
            <a:endParaRPr lang="en-US"/>
          </a:p>
        </p:txBody>
      </p:sp>
      <p:sp>
        <p:nvSpPr>
          <p:cNvPr id="2077" name="Rectangle 29"/>
          <p:cNvSpPr>
            <a:spLocks noChangeArrowheads="1"/>
          </p:cNvSpPr>
          <p:nvPr/>
        </p:nvSpPr>
        <p:spPr bwMode="auto">
          <a:xfrm>
            <a:off x="1066800" y="4800600"/>
            <a:ext cx="152400" cy="228600"/>
          </a:xfrm>
          <a:prstGeom prst="rect">
            <a:avLst/>
          </a:prstGeom>
          <a:solidFill>
            <a:srgbClr val="000099"/>
          </a:solidFill>
          <a:ln w="9525">
            <a:solidFill>
              <a:schemeClr val="tx1"/>
            </a:solidFill>
            <a:miter lim="800000"/>
            <a:headEnd/>
            <a:tailEnd/>
          </a:ln>
          <a:effectLst/>
        </p:spPr>
        <p:txBody>
          <a:bodyPr wrap="none" anchor="ctr"/>
          <a:lstStyle/>
          <a:p>
            <a:endParaRPr lang="en-US"/>
          </a:p>
        </p:txBody>
      </p:sp>
      <p:sp>
        <p:nvSpPr>
          <p:cNvPr id="2078" name="Oval 30"/>
          <p:cNvSpPr>
            <a:spLocks noChangeArrowheads="1"/>
          </p:cNvSpPr>
          <p:nvPr/>
        </p:nvSpPr>
        <p:spPr bwMode="auto">
          <a:xfrm>
            <a:off x="914400" y="4495800"/>
            <a:ext cx="304800" cy="3048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79" name="Rectangle 31"/>
          <p:cNvSpPr>
            <a:spLocks noChangeArrowheads="1"/>
          </p:cNvSpPr>
          <p:nvPr/>
        </p:nvSpPr>
        <p:spPr bwMode="auto">
          <a:xfrm>
            <a:off x="1295400" y="4343400"/>
            <a:ext cx="152400" cy="228600"/>
          </a:xfrm>
          <a:prstGeom prst="rect">
            <a:avLst/>
          </a:prstGeom>
          <a:solidFill>
            <a:srgbClr val="000099"/>
          </a:solidFill>
          <a:ln w="9525">
            <a:solidFill>
              <a:schemeClr val="tx1"/>
            </a:solidFill>
            <a:miter lim="800000"/>
            <a:headEnd/>
            <a:tailEnd/>
          </a:ln>
          <a:effectLst/>
        </p:spPr>
        <p:txBody>
          <a:bodyPr wrap="none" anchor="ctr"/>
          <a:lstStyle/>
          <a:p>
            <a:endParaRPr lang="en-US"/>
          </a:p>
        </p:txBody>
      </p:sp>
      <p:sp>
        <p:nvSpPr>
          <p:cNvPr id="2080" name="Oval 32"/>
          <p:cNvSpPr>
            <a:spLocks noChangeArrowheads="1"/>
          </p:cNvSpPr>
          <p:nvPr/>
        </p:nvSpPr>
        <p:spPr bwMode="auto">
          <a:xfrm>
            <a:off x="1447800" y="4572000"/>
            <a:ext cx="304800" cy="3048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081" name="Oval 33"/>
          <p:cNvSpPr>
            <a:spLocks noChangeArrowheads="1"/>
          </p:cNvSpPr>
          <p:nvPr/>
        </p:nvSpPr>
        <p:spPr bwMode="auto">
          <a:xfrm>
            <a:off x="1295400" y="47244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2" name="Oval 34"/>
          <p:cNvSpPr>
            <a:spLocks noChangeArrowheads="1"/>
          </p:cNvSpPr>
          <p:nvPr/>
        </p:nvSpPr>
        <p:spPr bwMode="auto">
          <a:xfrm>
            <a:off x="914400" y="43434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83" name="Oval 35"/>
          <p:cNvSpPr>
            <a:spLocks noChangeArrowheads="1"/>
          </p:cNvSpPr>
          <p:nvPr/>
        </p:nvSpPr>
        <p:spPr bwMode="auto">
          <a:xfrm>
            <a:off x="533400" y="4724400"/>
            <a:ext cx="304800" cy="304800"/>
          </a:xfrm>
          <a:prstGeom prst="ellipse">
            <a:avLst/>
          </a:prstGeom>
          <a:solidFill>
            <a:srgbClr val="FF0000"/>
          </a:solidFill>
          <a:ln w="9525">
            <a:solidFill>
              <a:schemeClr val="tx1"/>
            </a:solidFill>
            <a:round/>
            <a:headEnd/>
            <a:tailEnd/>
          </a:ln>
          <a:effectLst/>
        </p:spPr>
        <p:txBody>
          <a:bodyPr wrap="none" anchor="ctr"/>
          <a:lstStyle/>
          <a:p>
            <a:endParaRPr lang="en-US"/>
          </a:p>
        </p:txBody>
      </p:sp>
      <p:pic>
        <p:nvPicPr>
          <p:cNvPr id="2085" name="Picture 37" descr="chromatography strips"/>
          <p:cNvPicPr>
            <a:picLocks noChangeAspect="1" noChangeArrowheads="1"/>
          </p:cNvPicPr>
          <p:nvPr/>
        </p:nvPicPr>
        <p:blipFill>
          <a:blip r:embed="rId3"/>
          <a:srcRect r="14084"/>
          <a:stretch>
            <a:fillRect/>
          </a:stretch>
        </p:blipFill>
        <p:spPr bwMode="auto">
          <a:xfrm>
            <a:off x="2743200" y="4114800"/>
            <a:ext cx="2566988" cy="2062163"/>
          </a:xfrm>
          <a:prstGeom prst="rect">
            <a:avLst/>
          </a:prstGeom>
          <a:noFill/>
          <a:ln w="12700">
            <a:solidFill>
              <a:schemeClr val="tx1"/>
            </a:solidFill>
            <a:miter lim="800000"/>
            <a:headEnd/>
            <a:tailEnd/>
          </a:ln>
        </p:spPr>
      </p:pic>
      <p:pic>
        <p:nvPicPr>
          <p:cNvPr id="2086" name="Picture 38" descr="100% long"/>
          <p:cNvPicPr>
            <a:picLocks noChangeAspect="1" noChangeArrowheads="1"/>
          </p:cNvPicPr>
          <p:nvPr/>
        </p:nvPicPr>
        <p:blipFill>
          <a:blip r:embed="rId4"/>
          <a:srcRect b="51111"/>
          <a:stretch>
            <a:fillRect/>
          </a:stretch>
        </p:blipFill>
        <p:spPr bwMode="auto">
          <a:xfrm>
            <a:off x="6248400" y="3429000"/>
            <a:ext cx="2247900" cy="3352800"/>
          </a:xfrm>
          <a:prstGeom prst="rect">
            <a:avLst/>
          </a:prstGeom>
          <a:noFill/>
        </p:spPr>
      </p:pic>
      <p:pic>
        <p:nvPicPr>
          <p:cNvPr id="34818" name="Picture 2" descr="http://www.micromountain.com/sci_diagrams/sci_app/sci_app_assets/ctoganim.gif"/>
          <p:cNvPicPr>
            <a:picLocks noChangeAspect="1" noChangeArrowheads="1" noCrop="1"/>
          </p:cNvPicPr>
          <p:nvPr/>
        </p:nvPicPr>
        <p:blipFill>
          <a:blip r:embed="rId5"/>
          <a:srcRect/>
          <a:stretch>
            <a:fillRect/>
          </a:stretch>
        </p:blipFill>
        <p:spPr bwMode="auto">
          <a:xfrm>
            <a:off x="63500" y="-136525"/>
            <a:ext cx="2819400" cy="3810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b="0"/>
              <a:t>Definition of Chromatography</a:t>
            </a:r>
          </a:p>
        </p:txBody>
      </p:sp>
      <p:sp>
        <p:nvSpPr>
          <p:cNvPr id="61444" name="Rectangle 4"/>
          <p:cNvSpPr>
            <a:spLocks noChangeArrowheads="1"/>
          </p:cNvSpPr>
          <p:nvPr/>
        </p:nvSpPr>
        <p:spPr bwMode="auto">
          <a:xfrm>
            <a:off x="609600" y="1600200"/>
            <a:ext cx="8153400" cy="4953000"/>
          </a:xfrm>
          <a:prstGeom prst="rect">
            <a:avLst/>
          </a:prstGeom>
          <a:noFill/>
          <a:ln w="28575">
            <a:solidFill>
              <a:schemeClr val="tx1"/>
            </a:solidFill>
            <a:miter lim="800000"/>
            <a:headEnd/>
            <a:tailEnd/>
          </a:ln>
          <a:effectLst/>
        </p:spPr>
        <p:txBody>
          <a:bodyPr/>
          <a:lstStyle/>
          <a:p>
            <a:pPr marL="342900" indent="-342900"/>
            <a:r>
              <a:rPr lang="en-US">
                <a:latin typeface="Comic Sans MS" pitchFamily="66" charset="0"/>
              </a:rPr>
              <a:t>	 </a:t>
            </a:r>
            <a:r>
              <a:rPr lang="en-US" u="sng">
                <a:latin typeface="Comic Sans MS" pitchFamily="66" charset="0"/>
              </a:rPr>
              <a:t>Detailed Definition:</a:t>
            </a:r>
          </a:p>
          <a:p>
            <a:pPr marL="342900" indent="-342900"/>
            <a:r>
              <a:rPr lang="en-US" b="0"/>
              <a:t>		</a:t>
            </a:r>
            <a:r>
              <a:rPr lang="en-US" sz="2000" b="0">
                <a:latin typeface="Comic Sans MS" pitchFamily="66" charset="0"/>
              </a:rPr>
              <a:t>Chromatography is a laboratory technique that 	separates components within a mixture by using the 	</a:t>
            </a:r>
            <a:r>
              <a:rPr lang="en-US" sz="2000" b="0">
                <a:solidFill>
                  <a:srgbClr val="FF0000"/>
                </a:solidFill>
                <a:latin typeface="Comic Sans MS" pitchFamily="66" charset="0"/>
              </a:rPr>
              <a:t>differential affinities</a:t>
            </a:r>
            <a:r>
              <a:rPr lang="en-US" sz="2000" b="0">
                <a:latin typeface="Comic Sans MS" pitchFamily="66" charset="0"/>
              </a:rPr>
              <a:t> of the components for a mobile 	medium and for a stationary adsorbing medium through 	which they pass.</a:t>
            </a:r>
          </a:p>
          <a:p>
            <a:pPr marL="342900" indent="-342900"/>
            <a:endParaRPr lang="en-US" sz="2000">
              <a:latin typeface="Comic Sans MS" pitchFamily="66" charset="0"/>
            </a:endParaRPr>
          </a:p>
          <a:p>
            <a:pPr marL="342900" indent="-342900"/>
            <a:r>
              <a:rPr lang="en-US"/>
              <a:t>	</a:t>
            </a:r>
            <a:r>
              <a:rPr lang="en-US" u="sng">
                <a:latin typeface="Comic Sans MS" pitchFamily="66" charset="0"/>
              </a:rPr>
              <a:t>Terminology</a:t>
            </a:r>
            <a:r>
              <a:rPr lang="en-US">
                <a:latin typeface="Comic Sans MS" pitchFamily="66" charset="0"/>
              </a:rPr>
              <a:t>:</a:t>
            </a:r>
          </a:p>
          <a:p>
            <a:pPr marL="742950" lvl="1" indent="-285750">
              <a:spcBef>
                <a:spcPct val="20000"/>
              </a:spcBef>
              <a:buFontTx/>
              <a:buChar char="•"/>
            </a:pPr>
            <a:r>
              <a:rPr lang="en-US" sz="2200" b="0" i="1">
                <a:solidFill>
                  <a:srgbClr val="FF0000"/>
                </a:solidFill>
                <a:latin typeface="Comic Sans MS" pitchFamily="66" charset="0"/>
              </a:rPr>
              <a:t>Differential</a:t>
            </a:r>
            <a:r>
              <a:rPr lang="en-US" sz="2200" b="0">
                <a:solidFill>
                  <a:srgbClr val="FF0000"/>
                </a:solidFill>
                <a:latin typeface="Comic Sans MS" pitchFamily="66" charset="0"/>
              </a:rPr>
              <a:t> </a:t>
            </a:r>
            <a:r>
              <a:rPr lang="en-US" sz="2200" b="0">
                <a:latin typeface="Comic Sans MS" pitchFamily="66" charset="0"/>
              </a:rPr>
              <a:t>– </a:t>
            </a:r>
            <a:r>
              <a:rPr lang="en-US" sz="2000" b="0">
                <a:latin typeface="Comic Sans MS" pitchFamily="66" charset="0"/>
              </a:rPr>
              <a:t>showing a difference, distinctive</a:t>
            </a:r>
          </a:p>
          <a:p>
            <a:pPr marL="742950" lvl="1" indent="-285750">
              <a:spcBef>
                <a:spcPct val="20000"/>
              </a:spcBef>
              <a:buFontTx/>
              <a:buChar char="•"/>
            </a:pPr>
            <a:r>
              <a:rPr lang="en-US" sz="2200" b="0" i="1">
                <a:solidFill>
                  <a:srgbClr val="FF0000"/>
                </a:solidFill>
                <a:latin typeface="Comic Sans MS" pitchFamily="66" charset="0"/>
              </a:rPr>
              <a:t>Affinity</a:t>
            </a:r>
            <a:r>
              <a:rPr lang="en-US" sz="2200" b="0">
                <a:latin typeface="Comic Sans MS" pitchFamily="66" charset="0"/>
              </a:rPr>
              <a:t> – </a:t>
            </a:r>
            <a:r>
              <a:rPr lang="en-US" sz="2000" b="0">
                <a:latin typeface="Comic Sans MS" pitchFamily="66" charset="0"/>
              </a:rPr>
              <a:t>natural attraction or force between things</a:t>
            </a:r>
          </a:p>
          <a:p>
            <a:pPr marL="742950" lvl="1" indent="-285750">
              <a:spcBef>
                <a:spcPct val="20000"/>
              </a:spcBef>
              <a:buFontTx/>
              <a:buChar char="•"/>
            </a:pPr>
            <a:r>
              <a:rPr lang="en-US" sz="2200" b="0" i="1">
                <a:latin typeface="Comic Sans MS" pitchFamily="66" charset="0"/>
              </a:rPr>
              <a:t>Mobile Medium</a:t>
            </a:r>
            <a:r>
              <a:rPr lang="en-US" sz="2200" b="0">
                <a:latin typeface="Comic Sans MS" pitchFamily="66" charset="0"/>
              </a:rPr>
              <a:t> – </a:t>
            </a:r>
            <a:r>
              <a:rPr lang="en-US" sz="2000" b="0">
                <a:latin typeface="Comic Sans MS" pitchFamily="66" charset="0"/>
              </a:rPr>
              <a:t>gas or liquid that carries the components (</a:t>
            </a:r>
            <a:r>
              <a:rPr lang="en-US" sz="2000" b="0">
                <a:solidFill>
                  <a:srgbClr val="FF0000"/>
                </a:solidFill>
                <a:latin typeface="Comic Sans MS" pitchFamily="66" charset="0"/>
              </a:rPr>
              <a:t>mobile phase</a:t>
            </a:r>
            <a:r>
              <a:rPr lang="en-US" sz="2000" b="0">
                <a:latin typeface="Comic Sans MS" pitchFamily="66" charset="0"/>
              </a:rPr>
              <a:t>)</a:t>
            </a:r>
          </a:p>
          <a:p>
            <a:pPr marL="742950" lvl="1" indent="-285750">
              <a:spcBef>
                <a:spcPct val="20000"/>
              </a:spcBef>
              <a:buFontTx/>
              <a:buChar char="•"/>
            </a:pPr>
            <a:r>
              <a:rPr lang="en-US" sz="2200" b="0" i="1">
                <a:latin typeface="Comic Sans MS" pitchFamily="66" charset="0"/>
              </a:rPr>
              <a:t>Stationary Medium</a:t>
            </a:r>
            <a:r>
              <a:rPr lang="en-US" sz="2200" b="0">
                <a:latin typeface="Comic Sans MS" pitchFamily="66" charset="0"/>
              </a:rPr>
              <a:t> – </a:t>
            </a:r>
            <a:r>
              <a:rPr lang="en-US" sz="2000" b="0">
                <a:latin typeface="Comic Sans MS" pitchFamily="66" charset="0"/>
              </a:rPr>
              <a:t>the part of the apparatus that does not move with the sample (</a:t>
            </a:r>
            <a:r>
              <a:rPr lang="en-US" sz="2000" b="0">
                <a:solidFill>
                  <a:srgbClr val="FF0000"/>
                </a:solidFill>
                <a:latin typeface="Comic Sans MS" pitchFamily="66" charset="0"/>
              </a:rPr>
              <a:t>stationary phase</a:t>
            </a:r>
            <a:r>
              <a:rPr lang="en-US" sz="2000" b="0">
                <a:latin typeface="Comic Sans MS" pitchFamily="66" charset="0"/>
              </a:rPr>
              <a:t>)</a:t>
            </a:r>
            <a:r>
              <a:rPr lang="en-US" sz="2200" b="0">
                <a:latin typeface="Comic Sans MS" pitchFamily="66" charset="0"/>
              </a:rPr>
              <a:t> </a:t>
            </a:r>
          </a:p>
          <a:p>
            <a:pPr marL="742950" lvl="1" indent="-285750">
              <a:lnSpc>
                <a:spcPct val="90000"/>
              </a:lnSpc>
              <a:spcBef>
                <a:spcPct val="20000"/>
              </a:spcBef>
              <a:buFontTx/>
              <a:buChar char="–"/>
            </a:pPr>
            <a:endParaRPr lang="en-US" sz="220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838200" y="1524000"/>
            <a:ext cx="7543800" cy="5181600"/>
          </a:xfrm>
          <a:prstGeom prst="rect">
            <a:avLst/>
          </a:prstGeom>
          <a:noFill/>
          <a:ln w="28575">
            <a:solidFill>
              <a:schemeClr val="tx1"/>
            </a:solidFill>
            <a:miter lim="800000"/>
            <a:headEnd/>
            <a:tailEnd/>
          </a:ln>
          <a:effectLst/>
        </p:spPr>
        <p:txBody>
          <a:bodyPr/>
          <a:lstStyle/>
          <a:p>
            <a:pPr marL="342900" indent="-342900">
              <a:spcBef>
                <a:spcPct val="20000"/>
              </a:spcBef>
            </a:pPr>
            <a:r>
              <a:rPr lang="en-US" dirty="0">
                <a:latin typeface="Comic Sans MS" pitchFamily="66" charset="0"/>
              </a:rPr>
              <a:t>	</a:t>
            </a:r>
            <a:r>
              <a:rPr lang="en-US" u="sng" dirty="0">
                <a:latin typeface="Comic Sans MS" pitchFamily="66" charset="0"/>
              </a:rPr>
              <a:t>Simplified Definition</a:t>
            </a:r>
            <a:r>
              <a:rPr lang="en-US" dirty="0">
                <a:latin typeface="Comic Sans MS" pitchFamily="66" charset="0"/>
              </a:rPr>
              <a:t>:</a:t>
            </a:r>
          </a:p>
          <a:p>
            <a:pPr marL="342900" indent="-342900">
              <a:spcBef>
                <a:spcPct val="20000"/>
              </a:spcBef>
            </a:pPr>
            <a:r>
              <a:rPr lang="en-US" sz="2200" b="0" dirty="0">
                <a:latin typeface="Comic Sans MS" pitchFamily="66" charset="0"/>
              </a:rPr>
              <a:t>		Chromatography separates the components of a mixture by their distinctive attraction to the mobile phase and the stationary phase.</a:t>
            </a:r>
          </a:p>
          <a:p>
            <a:pPr marL="342900" indent="-342900">
              <a:spcBef>
                <a:spcPct val="20000"/>
              </a:spcBef>
            </a:pPr>
            <a:r>
              <a:rPr lang="en-US" dirty="0">
                <a:latin typeface="Comic Sans MS" pitchFamily="66" charset="0"/>
              </a:rPr>
              <a:t>	</a:t>
            </a:r>
          </a:p>
          <a:p>
            <a:pPr marL="342900" indent="-342900">
              <a:spcBef>
                <a:spcPct val="20000"/>
              </a:spcBef>
            </a:pPr>
            <a:r>
              <a:rPr lang="en-US" dirty="0">
                <a:latin typeface="Comic Sans MS" pitchFamily="66" charset="0"/>
              </a:rPr>
              <a:t>	</a:t>
            </a:r>
            <a:r>
              <a:rPr lang="en-US" u="sng" dirty="0">
                <a:latin typeface="Comic Sans MS" pitchFamily="66" charset="0"/>
              </a:rPr>
              <a:t>Explanation</a:t>
            </a:r>
            <a:r>
              <a:rPr lang="en-US" dirty="0">
                <a:latin typeface="Comic Sans MS" pitchFamily="66" charset="0"/>
              </a:rPr>
              <a:t>:</a:t>
            </a:r>
          </a:p>
          <a:p>
            <a:pPr marL="742950" lvl="1" indent="-285750">
              <a:spcBef>
                <a:spcPct val="20000"/>
              </a:spcBef>
              <a:buFontTx/>
              <a:buChar char="•"/>
            </a:pPr>
            <a:r>
              <a:rPr lang="en-US" sz="2200" b="0" dirty="0">
                <a:latin typeface="Comic Sans MS" pitchFamily="66" charset="0"/>
              </a:rPr>
              <a:t>Compound is placed on stationary phase</a:t>
            </a:r>
          </a:p>
          <a:p>
            <a:pPr marL="742950" lvl="1" indent="-285750">
              <a:spcBef>
                <a:spcPct val="20000"/>
              </a:spcBef>
              <a:buFontTx/>
              <a:buChar char="•"/>
            </a:pPr>
            <a:r>
              <a:rPr lang="en-US" sz="2200" b="0" dirty="0">
                <a:latin typeface="Comic Sans MS" pitchFamily="66" charset="0"/>
              </a:rPr>
              <a:t>Mobile phase passes through the stationary phase</a:t>
            </a:r>
          </a:p>
          <a:p>
            <a:pPr marL="742950" lvl="1" indent="-285750">
              <a:spcBef>
                <a:spcPct val="20000"/>
              </a:spcBef>
              <a:buFontTx/>
              <a:buChar char="•"/>
            </a:pPr>
            <a:r>
              <a:rPr lang="en-US" sz="2200" b="0" dirty="0">
                <a:latin typeface="Comic Sans MS" pitchFamily="66" charset="0"/>
              </a:rPr>
              <a:t>Mobile phase </a:t>
            </a:r>
            <a:r>
              <a:rPr lang="en-US" sz="2200" b="0" dirty="0" err="1">
                <a:latin typeface="Comic Sans MS" pitchFamily="66" charset="0"/>
              </a:rPr>
              <a:t>solubilizes</a:t>
            </a:r>
            <a:r>
              <a:rPr lang="en-US" sz="2200" b="0" dirty="0">
                <a:latin typeface="Comic Sans MS" pitchFamily="66" charset="0"/>
              </a:rPr>
              <a:t> the components</a:t>
            </a:r>
          </a:p>
          <a:p>
            <a:pPr marL="742950" lvl="1" indent="-285750">
              <a:spcBef>
                <a:spcPct val="20000"/>
              </a:spcBef>
              <a:buFontTx/>
              <a:buChar char="•"/>
            </a:pPr>
            <a:r>
              <a:rPr lang="en-US" sz="2200" b="0" dirty="0">
                <a:latin typeface="Comic Sans MS" pitchFamily="66" charset="0"/>
              </a:rPr>
              <a:t>Mobile phase carries the individual components a certain distance through the stationary phase, depending on their attraction to both of the phases</a:t>
            </a:r>
          </a:p>
          <a:p>
            <a:pPr marL="342900" indent="-342900">
              <a:spcBef>
                <a:spcPct val="20000"/>
              </a:spcBef>
              <a:buFontTx/>
              <a:buChar char="•"/>
            </a:pPr>
            <a:endParaRPr lang="en-US" sz="2200" dirty="0">
              <a:latin typeface="Comic Sans MS" pitchFamily="66" charset="0"/>
            </a:endParaRPr>
          </a:p>
          <a:p>
            <a:pPr marL="342900" indent="-342900">
              <a:spcBef>
                <a:spcPct val="20000"/>
              </a:spcBef>
            </a:pPr>
            <a:r>
              <a:rPr lang="en-US" dirty="0">
                <a:latin typeface="Comic Sans MS" pitchFamily="66" charset="0"/>
              </a:rPr>
              <a:t>    </a:t>
            </a:r>
          </a:p>
        </p:txBody>
      </p:sp>
      <p:sp>
        <p:nvSpPr>
          <p:cNvPr id="28802" name="Rectangle 130"/>
          <p:cNvSpPr>
            <a:spLocks noGrp="1" noChangeArrowheads="1"/>
          </p:cNvSpPr>
          <p:nvPr>
            <p:ph type="title"/>
          </p:nvPr>
        </p:nvSpPr>
        <p:spPr/>
        <p:txBody>
          <a:bodyPr/>
          <a:lstStyle/>
          <a:p>
            <a:r>
              <a:rPr lang="en-US" b="0"/>
              <a:t>Definition of Chromatography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72480" y="568860"/>
            <a:ext cx="7809120" cy="1146360"/>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dirty="0">
                <a:solidFill>
                  <a:srgbClr val="FF0000"/>
                </a:solidFill>
              </a:rPr>
              <a:t>Ch</a:t>
            </a:r>
            <a:r>
              <a:rPr lang="en-GB" dirty="0">
                <a:solidFill>
                  <a:srgbClr val="FFFF00"/>
                </a:solidFill>
              </a:rPr>
              <a:t>rom</a:t>
            </a:r>
            <a:r>
              <a:rPr lang="en-GB" dirty="0">
                <a:solidFill>
                  <a:srgbClr val="00FF00"/>
                </a:solidFill>
              </a:rPr>
              <a:t>ato</a:t>
            </a:r>
            <a:r>
              <a:rPr lang="en-GB" dirty="0">
                <a:solidFill>
                  <a:srgbClr val="0000FF"/>
                </a:solidFill>
              </a:rPr>
              <a:t>gra</a:t>
            </a:r>
            <a:r>
              <a:rPr lang="en-GB" dirty="0">
                <a:solidFill>
                  <a:srgbClr val="FF00FF"/>
                </a:solidFill>
              </a:rPr>
              <a:t>phy</a:t>
            </a:r>
          </a:p>
        </p:txBody>
      </p:sp>
      <p:sp>
        <p:nvSpPr>
          <p:cNvPr id="3075" name="Text Box 3"/>
          <p:cNvSpPr txBox="1">
            <a:spLocks noChangeArrowheads="1"/>
          </p:cNvSpPr>
          <p:nvPr/>
        </p:nvSpPr>
        <p:spPr bwMode="auto">
          <a:xfrm>
            <a:off x="1524000" y="1828800"/>
            <a:ext cx="6091200" cy="1373966"/>
          </a:xfrm>
          <a:prstGeom prst="rect">
            <a:avLst/>
          </a:prstGeom>
          <a:noFill/>
          <a:ln w="9525">
            <a:noFill/>
            <a:miter lim="800000"/>
            <a:headEnd/>
            <a:tailEnd/>
          </a:ln>
        </p:spPr>
        <p:txBody>
          <a:bodyPr lIns="0" tIns="0" rIns="0" bIns="0">
            <a:spAutoFit/>
          </a:bodyPr>
          <a:lstStyle/>
          <a:p>
            <a:pPr algn="ctr">
              <a:lnSpc>
                <a:spcPct val="93000"/>
              </a:lnSpc>
              <a:buClr>
                <a:srgbClr val="000000"/>
              </a:buClr>
              <a:buSzPct val="45000"/>
              <a:tabLst>
                <a:tab pos="656650" algn="l"/>
                <a:tab pos="1313299" algn="l"/>
                <a:tab pos="1969949" algn="l"/>
                <a:tab pos="2626599" algn="l"/>
                <a:tab pos="3283248" algn="l"/>
                <a:tab pos="3939898" algn="l"/>
                <a:tab pos="4596548" algn="l"/>
                <a:tab pos="5253198" algn="l"/>
                <a:tab pos="5909847" algn="l"/>
              </a:tabLst>
            </a:pPr>
            <a:r>
              <a:rPr lang="en-GB" dirty="0">
                <a:solidFill>
                  <a:srgbClr val="000000"/>
                </a:solidFill>
                <a:latin typeface="Arial" charset="0"/>
              </a:rPr>
              <a:t>Works by allowing the molecules present in the mixture to distribute themselves between a stationary and  a mobile medium. </a:t>
            </a:r>
          </a:p>
        </p:txBody>
      </p:sp>
      <p:sp>
        <p:nvSpPr>
          <p:cNvPr id="3076" name="Text Box 4"/>
          <p:cNvSpPr txBox="1">
            <a:spLocks noChangeArrowheads="1"/>
          </p:cNvSpPr>
          <p:nvPr/>
        </p:nvSpPr>
        <p:spPr bwMode="auto">
          <a:xfrm>
            <a:off x="1524000" y="3276600"/>
            <a:ext cx="6544800" cy="686983"/>
          </a:xfrm>
          <a:prstGeom prst="rect">
            <a:avLst/>
          </a:prstGeom>
          <a:noFill/>
          <a:ln w="9525">
            <a:noFill/>
            <a:miter lim="800000"/>
            <a:headEnd/>
            <a:tailEnd/>
          </a:ln>
        </p:spPr>
        <p:txBody>
          <a:bodyPr lIns="0" tIns="0" rIns="0" bIns="0">
            <a:spAutoFit/>
          </a:bodyPr>
          <a:lstStyle/>
          <a:p>
            <a:pPr algn="ctr">
              <a:lnSpc>
                <a:spcPct val="93000"/>
              </a:lnSpc>
              <a:buClr>
                <a:srgbClr val="000000"/>
              </a:buClr>
              <a:buSzPct val="45000"/>
              <a:tabLst>
                <a:tab pos="656650" algn="l"/>
                <a:tab pos="1313299" algn="l"/>
                <a:tab pos="1969949" algn="l"/>
                <a:tab pos="2626599" algn="l"/>
                <a:tab pos="3283248" algn="l"/>
                <a:tab pos="3939898" algn="l"/>
                <a:tab pos="4596548" algn="l"/>
                <a:tab pos="5253198" algn="l"/>
                <a:tab pos="5909847" algn="l"/>
              </a:tabLst>
            </a:pPr>
            <a:r>
              <a:rPr lang="en-GB" dirty="0">
                <a:solidFill>
                  <a:srgbClr val="000000"/>
                </a:solidFill>
                <a:latin typeface="Arial" charset="0"/>
              </a:rPr>
              <a:t>Molecules that spend most of their time in the mobile phase are carried along  faster.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0-#ppt_w/2"/>
                                          </p:val>
                                        </p:tav>
                                        <p:tav tm="100000">
                                          <p:val>
                                            <p:strVal val="#ppt_x"/>
                                          </p:val>
                                        </p:tav>
                                      </p:tavLst>
                                    </p:anim>
                                    <p:anim calcmode="lin" valueType="num">
                                      <p:cBhvr additive="base">
                                        <p:cTn id="8" dur="500" fill="hold"/>
                                        <p:tgtEl>
                                          <p:spTgt spid="307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0-#ppt_w/2"/>
                                          </p:val>
                                        </p:tav>
                                        <p:tav tm="100000">
                                          <p:val>
                                            <p:strVal val="#ppt_x"/>
                                          </p:val>
                                        </p:tav>
                                      </p:tavLst>
                                    </p:anim>
                                    <p:anim calcmode="lin" valueType="num">
                                      <p:cBhvr additive="base">
                                        <p:cTn id="14" dur="500" fill="hold"/>
                                        <p:tgtEl>
                                          <p:spTgt spid="307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utoUpdateAnimBg="0"/>
      <p:bldP spid="307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5" name="Rectangle 25"/>
          <p:cNvSpPr>
            <a:spLocks noChangeArrowheads="1"/>
          </p:cNvSpPr>
          <p:nvPr/>
        </p:nvSpPr>
        <p:spPr bwMode="auto">
          <a:xfrm>
            <a:off x="609600" y="1524000"/>
            <a:ext cx="2971800" cy="3048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30830" name="Rectangle 110"/>
          <p:cNvSpPr>
            <a:spLocks noChangeArrowheads="1"/>
          </p:cNvSpPr>
          <p:nvPr/>
        </p:nvSpPr>
        <p:spPr bwMode="auto">
          <a:xfrm>
            <a:off x="609600" y="4419600"/>
            <a:ext cx="2971800" cy="152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US"/>
          </a:p>
        </p:txBody>
      </p:sp>
      <p:sp>
        <p:nvSpPr>
          <p:cNvPr id="30788" name="Rectangle 68"/>
          <p:cNvSpPr>
            <a:spLocks noChangeArrowheads="1"/>
          </p:cNvSpPr>
          <p:nvPr/>
        </p:nvSpPr>
        <p:spPr bwMode="auto">
          <a:xfrm>
            <a:off x="5486400" y="1524000"/>
            <a:ext cx="2971800" cy="3048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30836" name="Rectangle 116"/>
          <p:cNvSpPr>
            <a:spLocks noChangeArrowheads="1"/>
          </p:cNvSpPr>
          <p:nvPr/>
        </p:nvSpPr>
        <p:spPr bwMode="auto">
          <a:xfrm>
            <a:off x="5486400" y="2133600"/>
            <a:ext cx="2971800" cy="2438400"/>
          </a:xfrm>
          <a:prstGeom prst="rect">
            <a:avLst/>
          </a:prstGeom>
          <a:solidFill>
            <a:schemeClr val="hlink">
              <a:alpha val="50000"/>
            </a:schemeClr>
          </a:solidFill>
          <a:ln w="9525">
            <a:solidFill>
              <a:schemeClr val="tx1"/>
            </a:solidFill>
            <a:miter lim="800000"/>
            <a:headEnd/>
            <a:tailEnd/>
          </a:ln>
          <a:effectLst/>
        </p:spPr>
        <p:txBody>
          <a:bodyPr wrap="none" anchor="ctr"/>
          <a:lstStyle/>
          <a:p>
            <a:endParaRPr lang="en-US"/>
          </a:p>
        </p:txBody>
      </p:sp>
      <p:sp>
        <p:nvSpPr>
          <p:cNvPr id="30774" name="Oval 54"/>
          <p:cNvSpPr>
            <a:spLocks noChangeArrowheads="1"/>
          </p:cNvSpPr>
          <p:nvPr/>
        </p:nvSpPr>
        <p:spPr bwMode="auto">
          <a:xfrm>
            <a:off x="1828800" y="4267200"/>
            <a:ext cx="304800" cy="3048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0722" name="Rectangle 2"/>
          <p:cNvSpPr>
            <a:spLocks noGrp="1" noChangeArrowheads="1"/>
          </p:cNvSpPr>
          <p:nvPr>
            <p:ph type="title"/>
          </p:nvPr>
        </p:nvSpPr>
        <p:spPr>
          <a:xfrm>
            <a:off x="381000" y="228600"/>
            <a:ext cx="8458200" cy="1143000"/>
          </a:xfrm>
        </p:spPr>
        <p:txBody>
          <a:bodyPr/>
          <a:lstStyle/>
          <a:p>
            <a:r>
              <a:rPr lang="en-US" b="0"/>
              <a:t>Illustration of Chromatography</a:t>
            </a:r>
          </a:p>
        </p:txBody>
      </p:sp>
      <p:graphicFrame>
        <p:nvGraphicFramePr>
          <p:cNvPr id="30846" name="Group 126"/>
          <p:cNvGraphicFramePr>
            <a:graphicFrameLocks noGrp="1"/>
          </p:cNvGraphicFramePr>
          <p:nvPr/>
        </p:nvGraphicFramePr>
        <p:xfrm>
          <a:off x="2209800" y="5029200"/>
          <a:ext cx="4953000" cy="1653540"/>
        </p:xfrm>
        <a:graphic>
          <a:graphicData uri="http://schemas.openxmlformats.org/drawingml/2006/table">
            <a:tbl>
              <a:tblPr/>
              <a:tblGrid>
                <a:gridCol w="1066800"/>
                <a:gridCol w="2057400"/>
                <a:gridCol w="1828800"/>
              </a:tblGrid>
              <a:tr h="171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Components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Affinity to Stationary Phase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Affinity to Mobile Phase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Blue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Comic Sans MS" pitchFamily="66"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Comic Sans MS" pitchFamily="66" charset="0"/>
                        </a:rPr>
                        <a:t>Insoluble in Mobile Phase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Black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Comic Sans MS" pitchFamily="66" charset="0"/>
                          <a:sym typeface="Wingdings" pitchFamily="2" charset="2"/>
                        </a:rPr>
                        <a:t>    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Comic Sans MS" pitchFamily="66" charset="0"/>
                          <a:sym typeface="Wingdings" pitchFamily="2" charset="2"/>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Red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Comic Sans MS" pitchFamily="66" charset="0"/>
                          <a:sym typeface="Wingdings" pitchFamily="2" charset="2"/>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Comic Sans MS" pitchFamily="66" charset="0"/>
                          <a:sym typeface="Wingdings" pitchFamily="2" charset="2"/>
                        </a:rPr>
                        <a:t>    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Comic Sans MS" pitchFamily="66" charset="0"/>
                        </a:rPr>
                        <a:t>Yellow</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Comic Sans MS" pitchFamily="66"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Comic Sans MS" pitchFamily="66" charset="0"/>
                          <a:sym typeface="Wingdings" pitchFamily="2" charset="2"/>
                        </a:rPr>
                        <a:t>       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0747" name="Oval 27"/>
          <p:cNvSpPr>
            <a:spLocks noChangeArrowheads="1"/>
          </p:cNvSpPr>
          <p:nvPr/>
        </p:nvSpPr>
        <p:spPr bwMode="auto">
          <a:xfrm>
            <a:off x="2057400" y="3733800"/>
            <a:ext cx="762000" cy="838200"/>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0748" name="Oval 28"/>
          <p:cNvSpPr>
            <a:spLocks noChangeArrowheads="1"/>
          </p:cNvSpPr>
          <p:nvPr/>
        </p:nvSpPr>
        <p:spPr bwMode="auto">
          <a:xfrm>
            <a:off x="1676400" y="3733800"/>
            <a:ext cx="762000" cy="838200"/>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0761" name="Oval 41"/>
          <p:cNvSpPr>
            <a:spLocks noChangeArrowheads="1"/>
          </p:cNvSpPr>
          <p:nvPr/>
        </p:nvSpPr>
        <p:spPr bwMode="auto">
          <a:xfrm>
            <a:off x="1219200" y="3733800"/>
            <a:ext cx="762000" cy="838200"/>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0768" name="Oval 48"/>
          <p:cNvSpPr>
            <a:spLocks noChangeArrowheads="1"/>
          </p:cNvSpPr>
          <p:nvPr/>
        </p:nvSpPr>
        <p:spPr bwMode="auto">
          <a:xfrm>
            <a:off x="1752600" y="4267200"/>
            <a:ext cx="304800" cy="3048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0771" name="Rectangle 51"/>
          <p:cNvSpPr>
            <a:spLocks noChangeArrowheads="1"/>
          </p:cNvSpPr>
          <p:nvPr/>
        </p:nvSpPr>
        <p:spPr bwMode="auto">
          <a:xfrm>
            <a:off x="2057400" y="4343400"/>
            <a:ext cx="152400" cy="228600"/>
          </a:xfrm>
          <a:prstGeom prst="rect">
            <a:avLst/>
          </a:prstGeom>
          <a:solidFill>
            <a:srgbClr val="000099"/>
          </a:solidFill>
          <a:ln w="9525">
            <a:solidFill>
              <a:schemeClr val="tx1"/>
            </a:solidFill>
            <a:miter lim="800000"/>
            <a:headEnd/>
            <a:tailEnd/>
          </a:ln>
          <a:effectLst/>
        </p:spPr>
        <p:txBody>
          <a:bodyPr wrap="none" anchor="ctr"/>
          <a:lstStyle/>
          <a:p>
            <a:endParaRPr lang="en-US"/>
          </a:p>
        </p:txBody>
      </p:sp>
      <p:sp>
        <p:nvSpPr>
          <p:cNvPr id="30784" name="Rectangle 64"/>
          <p:cNvSpPr>
            <a:spLocks noChangeArrowheads="1"/>
          </p:cNvSpPr>
          <p:nvPr/>
        </p:nvSpPr>
        <p:spPr bwMode="auto">
          <a:xfrm>
            <a:off x="1600200" y="4343400"/>
            <a:ext cx="152400" cy="228600"/>
          </a:xfrm>
          <a:prstGeom prst="rect">
            <a:avLst/>
          </a:prstGeom>
          <a:solidFill>
            <a:srgbClr val="000099"/>
          </a:solidFill>
          <a:ln w="9525">
            <a:solidFill>
              <a:schemeClr val="tx1"/>
            </a:solidFill>
            <a:miter lim="800000"/>
            <a:headEnd/>
            <a:tailEnd/>
          </a:ln>
          <a:effectLst/>
        </p:spPr>
        <p:txBody>
          <a:bodyPr wrap="none" anchor="ctr"/>
          <a:lstStyle/>
          <a:p>
            <a:endParaRPr lang="en-US"/>
          </a:p>
        </p:txBody>
      </p:sp>
      <p:sp>
        <p:nvSpPr>
          <p:cNvPr id="30785" name="Text Box 65"/>
          <p:cNvSpPr txBox="1">
            <a:spLocks noChangeArrowheads="1"/>
          </p:cNvSpPr>
          <p:nvPr/>
        </p:nvSpPr>
        <p:spPr bwMode="auto">
          <a:xfrm>
            <a:off x="1371600" y="4572000"/>
            <a:ext cx="1676400" cy="457200"/>
          </a:xfrm>
          <a:prstGeom prst="rect">
            <a:avLst/>
          </a:prstGeom>
          <a:noFill/>
          <a:ln w="9525">
            <a:noFill/>
            <a:miter lim="800000"/>
            <a:headEnd/>
            <a:tailEnd/>
          </a:ln>
          <a:effectLst/>
        </p:spPr>
        <p:txBody>
          <a:bodyPr>
            <a:spAutoFit/>
          </a:bodyPr>
          <a:lstStyle/>
          <a:p>
            <a:pPr>
              <a:spcBef>
                <a:spcPct val="50000"/>
              </a:spcBef>
            </a:pPr>
            <a:r>
              <a:rPr lang="en-US"/>
              <a:t>Mixture</a:t>
            </a:r>
          </a:p>
        </p:txBody>
      </p:sp>
      <p:sp>
        <p:nvSpPr>
          <p:cNvPr id="30786" name="Text Box 66"/>
          <p:cNvSpPr txBox="1">
            <a:spLocks noChangeArrowheads="1"/>
          </p:cNvSpPr>
          <p:nvPr/>
        </p:nvSpPr>
        <p:spPr bwMode="auto">
          <a:xfrm>
            <a:off x="6172200" y="4572000"/>
            <a:ext cx="1828800" cy="457200"/>
          </a:xfrm>
          <a:prstGeom prst="rect">
            <a:avLst/>
          </a:prstGeom>
          <a:noFill/>
          <a:ln w="9525">
            <a:noFill/>
            <a:miter lim="800000"/>
            <a:headEnd/>
            <a:tailEnd/>
          </a:ln>
          <a:effectLst/>
        </p:spPr>
        <p:txBody>
          <a:bodyPr>
            <a:spAutoFit/>
          </a:bodyPr>
          <a:lstStyle/>
          <a:p>
            <a:pPr>
              <a:spcBef>
                <a:spcPct val="50000"/>
              </a:spcBef>
            </a:pPr>
            <a:r>
              <a:rPr lang="en-US"/>
              <a:t>Components</a:t>
            </a:r>
          </a:p>
        </p:txBody>
      </p:sp>
      <p:sp>
        <p:nvSpPr>
          <p:cNvPr id="30787" name="AutoShape 67"/>
          <p:cNvSpPr>
            <a:spLocks noChangeArrowheads="1"/>
          </p:cNvSpPr>
          <p:nvPr/>
        </p:nvSpPr>
        <p:spPr bwMode="auto">
          <a:xfrm>
            <a:off x="3733800" y="2819400"/>
            <a:ext cx="1676400" cy="533400"/>
          </a:xfrm>
          <a:prstGeom prst="rightArrow">
            <a:avLst>
              <a:gd name="adj1" fmla="val 50000"/>
              <a:gd name="adj2" fmla="val 78571"/>
            </a:avLst>
          </a:prstGeom>
          <a:solidFill>
            <a:schemeClr val="tx1"/>
          </a:solidFill>
          <a:ln w="9525">
            <a:solidFill>
              <a:schemeClr val="tx1"/>
            </a:solidFill>
            <a:miter lim="800000"/>
            <a:headEnd/>
            <a:tailEnd/>
          </a:ln>
          <a:effectLst/>
        </p:spPr>
        <p:txBody>
          <a:bodyPr wrap="none" anchor="ctr"/>
          <a:lstStyle/>
          <a:p>
            <a:endParaRPr lang="en-US"/>
          </a:p>
        </p:txBody>
      </p:sp>
      <p:sp>
        <p:nvSpPr>
          <p:cNvPr id="30790" name="Oval 70"/>
          <p:cNvSpPr>
            <a:spLocks noChangeArrowheads="1"/>
          </p:cNvSpPr>
          <p:nvPr/>
        </p:nvSpPr>
        <p:spPr bwMode="auto">
          <a:xfrm>
            <a:off x="6705600" y="2133600"/>
            <a:ext cx="762000" cy="838200"/>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0791" name="Oval 71"/>
          <p:cNvSpPr>
            <a:spLocks noChangeArrowheads="1"/>
          </p:cNvSpPr>
          <p:nvPr/>
        </p:nvSpPr>
        <p:spPr bwMode="auto">
          <a:xfrm>
            <a:off x="6553200" y="2133600"/>
            <a:ext cx="762000" cy="838200"/>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0792" name="Oval 72"/>
          <p:cNvSpPr>
            <a:spLocks noChangeArrowheads="1"/>
          </p:cNvSpPr>
          <p:nvPr/>
        </p:nvSpPr>
        <p:spPr bwMode="auto">
          <a:xfrm>
            <a:off x="7010400" y="3200400"/>
            <a:ext cx="304800" cy="3048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0793" name="Oval 73"/>
          <p:cNvSpPr>
            <a:spLocks noChangeArrowheads="1"/>
          </p:cNvSpPr>
          <p:nvPr/>
        </p:nvSpPr>
        <p:spPr bwMode="auto">
          <a:xfrm>
            <a:off x="6400800" y="2133600"/>
            <a:ext cx="762000" cy="838200"/>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0795" name="Rectangle 75"/>
          <p:cNvSpPr>
            <a:spLocks noChangeArrowheads="1"/>
          </p:cNvSpPr>
          <p:nvPr/>
        </p:nvSpPr>
        <p:spPr bwMode="auto">
          <a:xfrm>
            <a:off x="7086600" y="4343400"/>
            <a:ext cx="152400" cy="228600"/>
          </a:xfrm>
          <a:prstGeom prst="rect">
            <a:avLst/>
          </a:prstGeom>
          <a:solidFill>
            <a:srgbClr val="000099"/>
          </a:solidFill>
          <a:ln w="9525">
            <a:solidFill>
              <a:schemeClr val="tx1"/>
            </a:solidFill>
            <a:miter lim="800000"/>
            <a:headEnd/>
            <a:tailEnd/>
          </a:ln>
          <a:effectLst/>
        </p:spPr>
        <p:txBody>
          <a:bodyPr wrap="none" anchor="ctr"/>
          <a:lstStyle/>
          <a:p>
            <a:endParaRPr lang="en-US"/>
          </a:p>
        </p:txBody>
      </p:sp>
      <p:sp>
        <p:nvSpPr>
          <p:cNvPr id="30797" name="Oval 77"/>
          <p:cNvSpPr>
            <a:spLocks noChangeArrowheads="1"/>
          </p:cNvSpPr>
          <p:nvPr/>
        </p:nvSpPr>
        <p:spPr bwMode="auto">
          <a:xfrm>
            <a:off x="6781800" y="3200400"/>
            <a:ext cx="304800" cy="3048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0798" name="Oval 78"/>
          <p:cNvSpPr>
            <a:spLocks noChangeArrowheads="1"/>
          </p:cNvSpPr>
          <p:nvPr/>
        </p:nvSpPr>
        <p:spPr bwMode="auto">
          <a:xfrm>
            <a:off x="6553200" y="3200400"/>
            <a:ext cx="304800" cy="3048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0799" name="Rectangle 79"/>
          <p:cNvSpPr>
            <a:spLocks noChangeArrowheads="1"/>
          </p:cNvSpPr>
          <p:nvPr/>
        </p:nvSpPr>
        <p:spPr bwMode="auto">
          <a:xfrm>
            <a:off x="6858000" y="4343400"/>
            <a:ext cx="152400" cy="228600"/>
          </a:xfrm>
          <a:prstGeom prst="rect">
            <a:avLst/>
          </a:prstGeom>
          <a:solidFill>
            <a:srgbClr val="000099"/>
          </a:solidFill>
          <a:ln w="9525">
            <a:solidFill>
              <a:schemeClr val="tx1"/>
            </a:solidFill>
            <a:miter lim="800000"/>
            <a:headEnd/>
            <a:tailEnd/>
          </a:ln>
          <a:effectLst/>
        </p:spPr>
        <p:txBody>
          <a:bodyPr wrap="none" anchor="ctr"/>
          <a:lstStyle/>
          <a:p>
            <a:endParaRPr lang="en-US"/>
          </a:p>
        </p:txBody>
      </p:sp>
      <p:sp>
        <p:nvSpPr>
          <p:cNvPr id="30800" name="Rectangle 80"/>
          <p:cNvSpPr>
            <a:spLocks noChangeArrowheads="1"/>
          </p:cNvSpPr>
          <p:nvPr/>
        </p:nvSpPr>
        <p:spPr bwMode="auto">
          <a:xfrm>
            <a:off x="6629400" y="4343400"/>
            <a:ext cx="152400" cy="228600"/>
          </a:xfrm>
          <a:prstGeom prst="rect">
            <a:avLst/>
          </a:prstGeom>
          <a:solidFill>
            <a:srgbClr val="000099"/>
          </a:solidFill>
          <a:ln w="9525">
            <a:solidFill>
              <a:schemeClr val="tx1"/>
            </a:solidFill>
            <a:miter lim="800000"/>
            <a:headEnd/>
            <a:tailEnd/>
          </a:ln>
          <a:effectLst/>
        </p:spPr>
        <p:txBody>
          <a:bodyPr wrap="none" anchor="ctr"/>
          <a:lstStyle/>
          <a:p>
            <a:endParaRPr lang="en-US"/>
          </a:p>
        </p:txBody>
      </p:sp>
      <p:sp>
        <p:nvSpPr>
          <p:cNvPr id="30806" name="Oval 86"/>
          <p:cNvSpPr>
            <a:spLocks noChangeArrowheads="1"/>
          </p:cNvSpPr>
          <p:nvPr/>
        </p:nvSpPr>
        <p:spPr bwMode="auto">
          <a:xfrm>
            <a:off x="6858000" y="3886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0807" name="Oval 87"/>
          <p:cNvSpPr>
            <a:spLocks noChangeArrowheads="1"/>
          </p:cNvSpPr>
          <p:nvPr/>
        </p:nvSpPr>
        <p:spPr bwMode="auto">
          <a:xfrm>
            <a:off x="7010400" y="38862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0828" name="Text Box 108"/>
          <p:cNvSpPr txBox="1">
            <a:spLocks noChangeArrowheads="1"/>
          </p:cNvSpPr>
          <p:nvPr/>
        </p:nvSpPr>
        <p:spPr bwMode="auto">
          <a:xfrm>
            <a:off x="3657600" y="2286000"/>
            <a:ext cx="1676400" cy="457200"/>
          </a:xfrm>
          <a:prstGeom prst="rect">
            <a:avLst/>
          </a:prstGeom>
          <a:noFill/>
          <a:ln w="9525">
            <a:noFill/>
            <a:miter lim="800000"/>
            <a:headEnd/>
            <a:tailEnd/>
          </a:ln>
          <a:effectLst/>
        </p:spPr>
        <p:txBody>
          <a:bodyPr>
            <a:spAutoFit/>
          </a:bodyPr>
          <a:lstStyle/>
          <a:p>
            <a:pPr>
              <a:spcBef>
                <a:spcPct val="50000"/>
              </a:spcBef>
            </a:pPr>
            <a:r>
              <a:rPr lang="en-US"/>
              <a:t>Separation</a:t>
            </a:r>
          </a:p>
        </p:txBody>
      </p:sp>
      <p:sp>
        <p:nvSpPr>
          <p:cNvPr id="30767" name="Oval 47"/>
          <p:cNvSpPr>
            <a:spLocks noChangeArrowheads="1"/>
          </p:cNvSpPr>
          <p:nvPr/>
        </p:nvSpPr>
        <p:spPr bwMode="auto">
          <a:xfrm>
            <a:off x="2133600" y="4267200"/>
            <a:ext cx="304800" cy="3048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0752" name="Rectangle 32"/>
          <p:cNvSpPr>
            <a:spLocks noChangeArrowheads="1"/>
          </p:cNvSpPr>
          <p:nvPr/>
        </p:nvSpPr>
        <p:spPr bwMode="auto">
          <a:xfrm>
            <a:off x="2438400" y="4343400"/>
            <a:ext cx="152400" cy="228600"/>
          </a:xfrm>
          <a:prstGeom prst="rect">
            <a:avLst/>
          </a:prstGeom>
          <a:solidFill>
            <a:srgbClr val="000099"/>
          </a:solidFill>
          <a:ln w="9525">
            <a:solidFill>
              <a:schemeClr val="tx1"/>
            </a:solidFill>
            <a:miter lim="800000"/>
            <a:headEnd/>
            <a:tailEnd/>
          </a:ln>
          <a:effectLst/>
        </p:spPr>
        <p:txBody>
          <a:bodyPr wrap="none" anchor="ctr"/>
          <a:lstStyle/>
          <a:p>
            <a:endParaRPr lang="en-US"/>
          </a:p>
        </p:txBody>
      </p:sp>
      <p:sp>
        <p:nvSpPr>
          <p:cNvPr id="30755" name="Oval 35"/>
          <p:cNvSpPr>
            <a:spLocks noChangeArrowheads="1"/>
          </p:cNvSpPr>
          <p:nvPr/>
        </p:nvSpPr>
        <p:spPr bwMode="auto">
          <a:xfrm>
            <a:off x="1371600" y="4267200"/>
            <a:ext cx="304800" cy="3048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0779" name="Oval 59"/>
          <p:cNvSpPr>
            <a:spLocks noChangeArrowheads="1"/>
          </p:cNvSpPr>
          <p:nvPr/>
        </p:nvSpPr>
        <p:spPr bwMode="auto">
          <a:xfrm>
            <a:off x="2514600" y="44958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0763" name="Oval 43"/>
          <p:cNvSpPr>
            <a:spLocks noChangeArrowheads="1"/>
          </p:cNvSpPr>
          <p:nvPr/>
        </p:nvSpPr>
        <p:spPr bwMode="auto">
          <a:xfrm>
            <a:off x="1752600" y="44958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0829" name="Text Box 109"/>
          <p:cNvSpPr txBox="1">
            <a:spLocks noChangeArrowheads="1"/>
          </p:cNvSpPr>
          <p:nvPr/>
        </p:nvSpPr>
        <p:spPr bwMode="auto">
          <a:xfrm>
            <a:off x="3886200" y="1524000"/>
            <a:ext cx="1295400" cy="274638"/>
          </a:xfrm>
          <a:prstGeom prst="rect">
            <a:avLst/>
          </a:prstGeom>
          <a:noFill/>
          <a:ln w="9525">
            <a:noFill/>
            <a:miter lim="800000"/>
            <a:headEnd/>
            <a:tailEnd/>
          </a:ln>
          <a:effectLst/>
        </p:spPr>
        <p:txBody>
          <a:bodyPr>
            <a:spAutoFit/>
          </a:bodyPr>
          <a:lstStyle/>
          <a:p>
            <a:pPr>
              <a:spcBef>
                <a:spcPct val="50000"/>
              </a:spcBef>
            </a:pPr>
            <a:r>
              <a:rPr lang="en-US" sz="1200"/>
              <a:t>Stationary Phase</a:t>
            </a:r>
          </a:p>
        </p:txBody>
      </p:sp>
      <p:sp>
        <p:nvSpPr>
          <p:cNvPr id="30831" name="Text Box 111"/>
          <p:cNvSpPr txBox="1">
            <a:spLocks noChangeArrowheads="1"/>
          </p:cNvSpPr>
          <p:nvPr/>
        </p:nvSpPr>
        <p:spPr bwMode="auto">
          <a:xfrm>
            <a:off x="3962400" y="4343400"/>
            <a:ext cx="1066800" cy="274638"/>
          </a:xfrm>
          <a:prstGeom prst="rect">
            <a:avLst/>
          </a:prstGeom>
          <a:noFill/>
          <a:ln w="9525">
            <a:noFill/>
            <a:miter lim="800000"/>
            <a:headEnd/>
            <a:tailEnd/>
          </a:ln>
          <a:effectLst/>
        </p:spPr>
        <p:txBody>
          <a:bodyPr>
            <a:spAutoFit/>
          </a:bodyPr>
          <a:lstStyle/>
          <a:p>
            <a:pPr>
              <a:spcBef>
                <a:spcPct val="50000"/>
              </a:spcBef>
            </a:pPr>
            <a:r>
              <a:rPr lang="en-US" sz="1200"/>
              <a:t>Mobile Phase</a:t>
            </a:r>
          </a:p>
        </p:txBody>
      </p:sp>
      <p:sp>
        <p:nvSpPr>
          <p:cNvPr id="30832" name="Line 112"/>
          <p:cNvSpPr>
            <a:spLocks noChangeShapeType="1"/>
          </p:cNvSpPr>
          <p:nvPr/>
        </p:nvSpPr>
        <p:spPr bwMode="auto">
          <a:xfrm flipH="1">
            <a:off x="3429000" y="4495800"/>
            <a:ext cx="533400" cy="0"/>
          </a:xfrm>
          <a:prstGeom prst="line">
            <a:avLst/>
          </a:prstGeom>
          <a:noFill/>
          <a:ln w="9525">
            <a:solidFill>
              <a:schemeClr val="tx1"/>
            </a:solidFill>
            <a:round/>
            <a:headEnd/>
            <a:tailEnd type="triangle" w="med" len="med"/>
          </a:ln>
          <a:effectLst/>
        </p:spPr>
        <p:txBody>
          <a:bodyPr/>
          <a:lstStyle/>
          <a:p>
            <a:endParaRPr lang="en-US"/>
          </a:p>
        </p:txBody>
      </p:sp>
      <p:sp>
        <p:nvSpPr>
          <p:cNvPr id="30833" name="Line 113"/>
          <p:cNvSpPr>
            <a:spLocks noChangeShapeType="1"/>
          </p:cNvSpPr>
          <p:nvPr/>
        </p:nvSpPr>
        <p:spPr bwMode="auto">
          <a:xfrm>
            <a:off x="5029200" y="4495800"/>
            <a:ext cx="609600" cy="0"/>
          </a:xfrm>
          <a:prstGeom prst="line">
            <a:avLst/>
          </a:prstGeom>
          <a:noFill/>
          <a:ln w="9525">
            <a:solidFill>
              <a:schemeClr val="tx1"/>
            </a:solidFill>
            <a:round/>
            <a:headEnd/>
            <a:tailEnd type="triangle" w="med" len="med"/>
          </a:ln>
          <a:effectLst/>
        </p:spPr>
        <p:txBody>
          <a:bodyPr/>
          <a:lstStyle/>
          <a:p>
            <a:endParaRPr lang="en-US"/>
          </a:p>
        </p:txBody>
      </p:sp>
      <p:sp>
        <p:nvSpPr>
          <p:cNvPr id="30834" name="Line 114"/>
          <p:cNvSpPr>
            <a:spLocks noChangeShapeType="1"/>
          </p:cNvSpPr>
          <p:nvPr/>
        </p:nvSpPr>
        <p:spPr bwMode="auto">
          <a:xfrm rot="12701182" flipH="1">
            <a:off x="5124450" y="1757363"/>
            <a:ext cx="533400" cy="77787"/>
          </a:xfrm>
          <a:prstGeom prst="line">
            <a:avLst/>
          </a:prstGeom>
          <a:noFill/>
          <a:ln w="9525">
            <a:solidFill>
              <a:schemeClr val="tx1"/>
            </a:solidFill>
            <a:round/>
            <a:headEnd/>
            <a:tailEnd type="triangle" w="med" len="med"/>
          </a:ln>
          <a:effectLst/>
        </p:spPr>
        <p:txBody>
          <a:bodyPr/>
          <a:lstStyle/>
          <a:p>
            <a:endParaRPr lang="en-US"/>
          </a:p>
        </p:txBody>
      </p:sp>
      <p:sp>
        <p:nvSpPr>
          <p:cNvPr id="30835" name="Line 115"/>
          <p:cNvSpPr>
            <a:spLocks noChangeShapeType="1"/>
          </p:cNvSpPr>
          <p:nvPr/>
        </p:nvSpPr>
        <p:spPr bwMode="auto">
          <a:xfrm rot="20327509" flipH="1">
            <a:off x="3279775" y="1779588"/>
            <a:ext cx="609600"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p:cNvGrpSpPr>
            <a:grpSpLocks/>
          </p:cNvGrpSpPr>
          <p:nvPr/>
        </p:nvGrpSpPr>
        <p:grpSpPr bwMode="auto">
          <a:xfrm>
            <a:off x="2057400" y="152400"/>
            <a:ext cx="4572000" cy="6172200"/>
            <a:chOff x="1296" y="96"/>
            <a:chExt cx="2880" cy="3888"/>
          </a:xfrm>
        </p:grpSpPr>
        <p:sp>
          <p:nvSpPr>
            <p:cNvPr id="45059" name="Oval 3"/>
            <p:cNvSpPr>
              <a:spLocks noChangeArrowheads="1"/>
            </p:cNvSpPr>
            <p:nvPr/>
          </p:nvSpPr>
          <p:spPr bwMode="auto">
            <a:xfrm>
              <a:off x="1296" y="3744"/>
              <a:ext cx="2880" cy="240"/>
            </a:xfrm>
            <a:prstGeom prst="ellipse">
              <a:avLst/>
            </a:prstGeom>
            <a:noFill/>
            <a:ln w="38100">
              <a:solidFill>
                <a:schemeClr val="tx1"/>
              </a:solidFill>
              <a:round/>
              <a:headEnd/>
              <a:tailEnd/>
            </a:ln>
            <a:effectLst/>
          </p:spPr>
          <p:txBody>
            <a:bodyPr wrap="none" anchor="ctr"/>
            <a:lstStyle/>
            <a:p>
              <a:endParaRPr lang="en-US"/>
            </a:p>
          </p:txBody>
        </p:sp>
        <p:sp>
          <p:nvSpPr>
            <p:cNvPr id="45060" name="Line 4"/>
            <p:cNvSpPr>
              <a:spLocks noChangeShapeType="1"/>
            </p:cNvSpPr>
            <p:nvPr/>
          </p:nvSpPr>
          <p:spPr bwMode="auto">
            <a:xfrm>
              <a:off x="1296" y="192"/>
              <a:ext cx="0" cy="3696"/>
            </a:xfrm>
            <a:prstGeom prst="line">
              <a:avLst/>
            </a:prstGeom>
            <a:noFill/>
            <a:ln w="38100">
              <a:solidFill>
                <a:schemeClr val="tx1"/>
              </a:solidFill>
              <a:round/>
              <a:headEnd/>
              <a:tailEnd/>
            </a:ln>
            <a:effectLst/>
          </p:spPr>
          <p:txBody>
            <a:bodyPr/>
            <a:lstStyle/>
            <a:p>
              <a:endParaRPr lang="en-US"/>
            </a:p>
          </p:txBody>
        </p:sp>
        <p:sp>
          <p:nvSpPr>
            <p:cNvPr id="45061" name="Line 5"/>
            <p:cNvSpPr>
              <a:spLocks noChangeShapeType="1"/>
            </p:cNvSpPr>
            <p:nvPr/>
          </p:nvSpPr>
          <p:spPr bwMode="auto">
            <a:xfrm>
              <a:off x="4176" y="192"/>
              <a:ext cx="0" cy="3696"/>
            </a:xfrm>
            <a:prstGeom prst="line">
              <a:avLst/>
            </a:prstGeom>
            <a:noFill/>
            <a:ln w="38100">
              <a:solidFill>
                <a:schemeClr val="tx1"/>
              </a:solidFill>
              <a:round/>
              <a:headEnd/>
              <a:tailEnd/>
            </a:ln>
            <a:effectLst/>
          </p:spPr>
          <p:txBody>
            <a:bodyPr/>
            <a:lstStyle/>
            <a:p>
              <a:endParaRPr lang="en-US"/>
            </a:p>
          </p:txBody>
        </p:sp>
        <p:sp>
          <p:nvSpPr>
            <p:cNvPr id="45062" name="Oval 6"/>
            <p:cNvSpPr>
              <a:spLocks noChangeArrowheads="1"/>
            </p:cNvSpPr>
            <p:nvPr/>
          </p:nvSpPr>
          <p:spPr bwMode="auto">
            <a:xfrm>
              <a:off x="1296" y="96"/>
              <a:ext cx="2880" cy="240"/>
            </a:xfrm>
            <a:prstGeom prst="ellipse">
              <a:avLst/>
            </a:prstGeom>
            <a:noFill/>
            <a:ln w="38100">
              <a:solidFill>
                <a:schemeClr val="tx1"/>
              </a:solidFill>
              <a:round/>
              <a:headEnd/>
              <a:tailEnd/>
            </a:ln>
            <a:effectLst/>
          </p:spPr>
          <p:txBody>
            <a:bodyPr wrap="none" anchor="ctr"/>
            <a:lstStyle/>
            <a:p>
              <a:endParaRPr lang="en-US"/>
            </a:p>
          </p:txBody>
        </p:sp>
      </p:grpSp>
      <p:sp>
        <p:nvSpPr>
          <p:cNvPr id="45063" name="Rectangle 7"/>
          <p:cNvSpPr>
            <a:spLocks noChangeArrowheads="1"/>
          </p:cNvSpPr>
          <p:nvPr/>
        </p:nvSpPr>
        <p:spPr bwMode="auto">
          <a:xfrm>
            <a:off x="3124200" y="685800"/>
            <a:ext cx="2362200" cy="5410200"/>
          </a:xfrm>
          <a:prstGeom prst="rect">
            <a:avLst/>
          </a:prstGeom>
          <a:solidFill>
            <a:schemeClr val="bg1"/>
          </a:solidFill>
          <a:ln w="38100">
            <a:solidFill>
              <a:schemeClr val="tx1"/>
            </a:solidFill>
            <a:miter lim="800000"/>
            <a:headEnd/>
            <a:tailEnd/>
          </a:ln>
          <a:effectLst/>
        </p:spPr>
        <p:txBody>
          <a:bodyPr wrap="none" anchor="ctr"/>
          <a:lstStyle/>
          <a:p>
            <a:endParaRPr lang="en-US"/>
          </a:p>
        </p:txBody>
      </p:sp>
      <p:sp>
        <p:nvSpPr>
          <p:cNvPr id="45064" name="Oval 8"/>
          <p:cNvSpPr>
            <a:spLocks noChangeArrowheads="1"/>
          </p:cNvSpPr>
          <p:nvPr/>
        </p:nvSpPr>
        <p:spPr bwMode="auto">
          <a:xfrm>
            <a:off x="3352800" y="5334000"/>
            <a:ext cx="381000" cy="3810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45065" name="Oval 9"/>
          <p:cNvSpPr>
            <a:spLocks noChangeArrowheads="1"/>
          </p:cNvSpPr>
          <p:nvPr/>
        </p:nvSpPr>
        <p:spPr bwMode="auto">
          <a:xfrm>
            <a:off x="4114800" y="5334000"/>
            <a:ext cx="381000" cy="3810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45066" name="Oval 10"/>
          <p:cNvSpPr>
            <a:spLocks noChangeArrowheads="1"/>
          </p:cNvSpPr>
          <p:nvPr/>
        </p:nvSpPr>
        <p:spPr bwMode="auto">
          <a:xfrm>
            <a:off x="4876800" y="5334000"/>
            <a:ext cx="381000" cy="3810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45067" name="Freeform 11"/>
          <p:cNvSpPr>
            <a:spLocks/>
          </p:cNvSpPr>
          <p:nvPr/>
        </p:nvSpPr>
        <p:spPr bwMode="auto">
          <a:xfrm>
            <a:off x="2057400" y="5791200"/>
            <a:ext cx="4572000" cy="152400"/>
          </a:xfrm>
          <a:custGeom>
            <a:avLst/>
            <a:gdLst/>
            <a:ahLst/>
            <a:cxnLst>
              <a:cxn ang="0">
                <a:pos x="0" y="48"/>
              </a:cxn>
              <a:cxn ang="0">
                <a:pos x="96" y="0"/>
              </a:cxn>
              <a:cxn ang="0">
                <a:pos x="192" y="48"/>
              </a:cxn>
              <a:cxn ang="0">
                <a:pos x="288" y="0"/>
              </a:cxn>
              <a:cxn ang="0">
                <a:pos x="384" y="48"/>
              </a:cxn>
              <a:cxn ang="0">
                <a:pos x="480" y="0"/>
              </a:cxn>
              <a:cxn ang="0">
                <a:pos x="576" y="48"/>
              </a:cxn>
              <a:cxn ang="0">
                <a:pos x="672" y="0"/>
              </a:cxn>
              <a:cxn ang="0">
                <a:pos x="768" y="48"/>
              </a:cxn>
              <a:cxn ang="0">
                <a:pos x="864" y="0"/>
              </a:cxn>
              <a:cxn ang="0">
                <a:pos x="960" y="48"/>
              </a:cxn>
              <a:cxn ang="0">
                <a:pos x="1056" y="0"/>
              </a:cxn>
              <a:cxn ang="0">
                <a:pos x="1152" y="48"/>
              </a:cxn>
              <a:cxn ang="0">
                <a:pos x="1200" y="0"/>
              </a:cxn>
              <a:cxn ang="0">
                <a:pos x="1344" y="48"/>
              </a:cxn>
              <a:cxn ang="0">
                <a:pos x="1392" y="0"/>
              </a:cxn>
              <a:cxn ang="0">
                <a:pos x="1536" y="48"/>
              </a:cxn>
            </a:cxnLst>
            <a:rect l="0" t="0" r="r" b="b"/>
            <a:pathLst>
              <a:path w="1536" h="48">
                <a:moveTo>
                  <a:pt x="0" y="48"/>
                </a:moveTo>
                <a:cubicBezTo>
                  <a:pt x="32" y="24"/>
                  <a:pt x="64" y="0"/>
                  <a:pt x="96" y="0"/>
                </a:cubicBezTo>
                <a:cubicBezTo>
                  <a:pt x="128" y="0"/>
                  <a:pt x="160" y="48"/>
                  <a:pt x="192" y="48"/>
                </a:cubicBezTo>
                <a:cubicBezTo>
                  <a:pt x="224" y="48"/>
                  <a:pt x="256" y="0"/>
                  <a:pt x="288" y="0"/>
                </a:cubicBezTo>
                <a:cubicBezTo>
                  <a:pt x="320" y="0"/>
                  <a:pt x="352" y="48"/>
                  <a:pt x="384" y="48"/>
                </a:cubicBezTo>
                <a:cubicBezTo>
                  <a:pt x="416" y="48"/>
                  <a:pt x="448" y="0"/>
                  <a:pt x="480" y="0"/>
                </a:cubicBezTo>
                <a:cubicBezTo>
                  <a:pt x="512" y="0"/>
                  <a:pt x="544" y="48"/>
                  <a:pt x="576" y="48"/>
                </a:cubicBezTo>
                <a:cubicBezTo>
                  <a:pt x="608" y="48"/>
                  <a:pt x="640" y="0"/>
                  <a:pt x="672" y="0"/>
                </a:cubicBezTo>
                <a:cubicBezTo>
                  <a:pt x="704" y="0"/>
                  <a:pt x="736" y="48"/>
                  <a:pt x="768" y="48"/>
                </a:cubicBezTo>
                <a:cubicBezTo>
                  <a:pt x="800" y="48"/>
                  <a:pt x="832" y="0"/>
                  <a:pt x="864" y="0"/>
                </a:cubicBezTo>
                <a:cubicBezTo>
                  <a:pt x="896" y="0"/>
                  <a:pt x="928" y="48"/>
                  <a:pt x="960" y="48"/>
                </a:cubicBezTo>
                <a:cubicBezTo>
                  <a:pt x="992" y="48"/>
                  <a:pt x="1024" y="0"/>
                  <a:pt x="1056" y="0"/>
                </a:cubicBezTo>
                <a:cubicBezTo>
                  <a:pt x="1088" y="0"/>
                  <a:pt x="1128" y="48"/>
                  <a:pt x="1152" y="48"/>
                </a:cubicBezTo>
                <a:cubicBezTo>
                  <a:pt x="1176" y="48"/>
                  <a:pt x="1168" y="0"/>
                  <a:pt x="1200" y="0"/>
                </a:cubicBezTo>
                <a:cubicBezTo>
                  <a:pt x="1232" y="0"/>
                  <a:pt x="1312" y="48"/>
                  <a:pt x="1344" y="48"/>
                </a:cubicBezTo>
                <a:cubicBezTo>
                  <a:pt x="1376" y="48"/>
                  <a:pt x="1360" y="0"/>
                  <a:pt x="1392" y="0"/>
                </a:cubicBezTo>
                <a:cubicBezTo>
                  <a:pt x="1424" y="0"/>
                  <a:pt x="1472" y="32"/>
                  <a:pt x="1536" y="48"/>
                </a:cubicBezTo>
              </a:path>
            </a:pathLst>
          </a:custGeom>
          <a:noFill/>
          <a:ln w="38100">
            <a:solidFill>
              <a:srgbClr val="000080"/>
            </a:solidFill>
            <a:round/>
            <a:headEnd/>
            <a:tailEnd/>
          </a:ln>
          <a:effectLst/>
        </p:spPr>
        <p:txBody>
          <a:bodyPr/>
          <a:lstStyle/>
          <a:p>
            <a:endParaRPr lang="en-US"/>
          </a:p>
        </p:txBody>
      </p:sp>
      <p:sp>
        <p:nvSpPr>
          <p:cNvPr id="45068" name="Line 12"/>
          <p:cNvSpPr>
            <a:spLocks noChangeShapeType="1"/>
          </p:cNvSpPr>
          <p:nvPr/>
        </p:nvSpPr>
        <p:spPr bwMode="auto">
          <a:xfrm>
            <a:off x="3124200" y="5867400"/>
            <a:ext cx="2362200" cy="0"/>
          </a:xfrm>
          <a:prstGeom prst="line">
            <a:avLst/>
          </a:prstGeom>
          <a:noFill/>
          <a:ln w="38100">
            <a:solidFill>
              <a:srgbClr val="000080"/>
            </a:solidFill>
            <a:round/>
            <a:headEnd/>
            <a:tailEnd/>
          </a:ln>
          <a:effectLst/>
        </p:spPr>
        <p:txBody>
          <a:bodyPr/>
          <a:lstStyle/>
          <a:p>
            <a:endParaRPr lang="en-US"/>
          </a:p>
        </p:txBody>
      </p:sp>
      <p:sp>
        <p:nvSpPr>
          <p:cNvPr id="45069" name="Text Box 13"/>
          <p:cNvSpPr txBox="1">
            <a:spLocks noChangeArrowheads="1"/>
          </p:cNvSpPr>
          <p:nvPr/>
        </p:nvSpPr>
        <p:spPr bwMode="auto">
          <a:xfrm>
            <a:off x="365125" y="341313"/>
            <a:ext cx="184150" cy="366712"/>
          </a:xfrm>
          <a:prstGeom prst="rect">
            <a:avLst/>
          </a:prstGeom>
          <a:noFill/>
          <a:ln w="9525">
            <a:noFill/>
            <a:miter lim="800000"/>
            <a:headEnd/>
            <a:tailEnd/>
          </a:ln>
          <a:effectLst/>
        </p:spPr>
        <p:txBody>
          <a:bodyPr wrap="none">
            <a:spAutoFit/>
          </a:bodyPr>
          <a:lstStyle/>
          <a:p>
            <a:endParaRPr lang="en-US" sz="1800" b="0">
              <a:latin typeface="Arial" charset="0"/>
            </a:endParaRPr>
          </a:p>
        </p:txBody>
      </p:sp>
      <p:sp>
        <p:nvSpPr>
          <p:cNvPr id="45070" name="AutoShape 14"/>
          <p:cNvSpPr>
            <a:spLocks noChangeArrowheads="1"/>
          </p:cNvSpPr>
          <p:nvPr/>
        </p:nvSpPr>
        <p:spPr bwMode="auto">
          <a:xfrm>
            <a:off x="457200" y="609600"/>
            <a:ext cx="914400" cy="914400"/>
          </a:xfrm>
          <a:prstGeom prst="smileyFace">
            <a:avLst>
              <a:gd name="adj" fmla="val 4653"/>
            </a:avLst>
          </a:prstGeom>
          <a:solidFill>
            <a:schemeClr val="accent1"/>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 calcmode="lin" valueType="num">
                                      <p:cBhvr additive="base">
                                        <p:cTn id="7" dur="500" fill="hold"/>
                                        <p:tgtEl>
                                          <p:spTgt spid="45063"/>
                                        </p:tgtEl>
                                        <p:attrNameLst>
                                          <p:attrName>ppt_x</p:attrName>
                                        </p:attrNameLst>
                                      </p:cBhvr>
                                      <p:tavLst>
                                        <p:tav tm="0">
                                          <p:val>
                                            <p:strVal val="#ppt_x"/>
                                          </p:val>
                                        </p:tav>
                                        <p:tav tm="100000">
                                          <p:val>
                                            <p:strVal val="#ppt_x"/>
                                          </p:val>
                                        </p:tav>
                                      </p:tavLst>
                                    </p:anim>
                                    <p:anim calcmode="lin" valueType="num">
                                      <p:cBhvr additive="base">
                                        <p:cTn id="8" dur="500" fill="hold"/>
                                        <p:tgtEl>
                                          <p:spTgt spid="450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64"/>
                                        </p:tgtEl>
                                        <p:attrNameLst>
                                          <p:attrName>style.visibility</p:attrName>
                                        </p:attrNameLst>
                                      </p:cBhvr>
                                      <p:to>
                                        <p:strVal val="visible"/>
                                      </p:to>
                                    </p:set>
                                    <p:anim calcmode="lin" valueType="num">
                                      <p:cBhvr additive="base">
                                        <p:cTn id="13" dur="500" fill="hold"/>
                                        <p:tgtEl>
                                          <p:spTgt spid="45064"/>
                                        </p:tgtEl>
                                        <p:attrNameLst>
                                          <p:attrName>ppt_x</p:attrName>
                                        </p:attrNameLst>
                                      </p:cBhvr>
                                      <p:tavLst>
                                        <p:tav tm="0">
                                          <p:val>
                                            <p:strVal val="#ppt_x"/>
                                          </p:val>
                                        </p:tav>
                                        <p:tav tm="100000">
                                          <p:val>
                                            <p:strVal val="#ppt_x"/>
                                          </p:val>
                                        </p:tav>
                                      </p:tavLst>
                                    </p:anim>
                                    <p:anim calcmode="lin" valueType="num">
                                      <p:cBhvr additive="base">
                                        <p:cTn id="14" dur="500" fill="hold"/>
                                        <p:tgtEl>
                                          <p:spTgt spid="450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65"/>
                                        </p:tgtEl>
                                        <p:attrNameLst>
                                          <p:attrName>style.visibility</p:attrName>
                                        </p:attrNameLst>
                                      </p:cBhvr>
                                      <p:to>
                                        <p:strVal val="visible"/>
                                      </p:to>
                                    </p:set>
                                    <p:anim calcmode="lin" valueType="num">
                                      <p:cBhvr additive="base">
                                        <p:cTn id="19" dur="500" fill="hold"/>
                                        <p:tgtEl>
                                          <p:spTgt spid="45065"/>
                                        </p:tgtEl>
                                        <p:attrNameLst>
                                          <p:attrName>ppt_x</p:attrName>
                                        </p:attrNameLst>
                                      </p:cBhvr>
                                      <p:tavLst>
                                        <p:tav tm="0">
                                          <p:val>
                                            <p:strVal val="#ppt_x"/>
                                          </p:val>
                                        </p:tav>
                                        <p:tav tm="100000">
                                          <p:val>
                                            <p:strVal val="#ppt_x"/>
                                          </p:val>
                                        </p:tav>
                                      </p:tavLst>
                                    </p:anim>
                                    <p:anim calcmode="lin" valueType="num">
                                      <p:cBhvr additive="base">
                                        <p:cTn id="20" dur="500" fill="hold"/>
                                        <p:tgtEl>
                                          <p:spTgt spid="4506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66"/>
                                        </p:tgtEl>
                                        <p:attrNameLst>
                                          <p:attrName>style.visibility</p:attrName>
                                        </p:attrNameLst>
                                      </p:cBhvr>
                                      <p:to>
                                        <p:strVal val="visible"/>
                                      </p:to>
                                    </p:set>
                                    <p:anim calcmode="lin" valueType="num">
                                      <p:cBhvr additive="base">
                                        <p:cTn id="25" dur="500" fill="hold"/>
                                        <p:tgtEl>
                                          <p:spTgt spid="45066"/>
                                        </p:tgtEl>
                                        <p:attrNameLst>
                                          <p:attrName>ppt_x</p:attrName>
                                        </p:attrNameLst>
                                      </p:cBhvr>
                                      <p:tavLst>
                                        <p:tav tm="0">
                                          <p:val>
                                            <p:strVal val="#ppt_x"/>
                                          </p:val>
                                        </p:tav>
                                        <p:tav tm="100000">
                                          <p:val>
                                            <p:strVal val="#ppt_x"/>
                                          </p:val>
                                        </p:tav>
                                      </p:tavLst>
                                    </p:anim>
                                    <p:anim calcmode="lin" valueType="num">
                                      <p:cBhvr additive="base">
                                        <p:cTn id="26" dur="500" fill="hold"/>
                                        <p:tgtEl>
                                          <p:spTgt spid="4506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058"/>
                                        </p:tgtEl>
                                        <p:attrNameLst>
                                          <p:attrName>style.visibility</p:attrName>
                                        </p:attrNameLst>
                                      </p:cBhvr>
                                      <p:to>
                                        <p:strVal val="visible"/>
                                      </p:to>
                                    </p:set>
                                    <p:anim calcmode="lin" valueType="num">
                                      <p:cBhvr additive="base">
                                        <p:cTn id="31" dur="500" fill="hold"/>
                                        <p:tgtEl>
                                          <p:spTgt spid="45058"/>
                                        </p:tgtEl>
                                        <p:attrNameLst>
                                          <p:attrName>ppt_x</p:attrName>
                                        </p:attrNameLst>
                                      </p:cBhvr>
                                      <p:tavLst>
                                        <p:tav tm="0">
                                          <p:val>
                                            <p:strVal val="#ppt_x"/>
                                          </p:val>
                                        </p:tav>
                                        <p:tav tm="100000">
                                          <p:val>
                                            <p:strVal val="#ppt_x"/>
                                          </p:val>
                                        </p:tav>
                                      </p:tavLst>
                                    </p:anim>
                                    <p:anim calcmode="lin" valueType="num">
                                      <p:cBhvr additive="base">
                                        <p:cTn id="32" dur="500" fill="hold"/>
                                        <p:tgtEl>
                                          <p:spTgt spid="4505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067"/>
                                        </p:tgtEl>
                                        <p:attrNameLst>
                                          <p:attrName>style.visibility</p:attrName>
                                        </p:attrNameLst>
                                      </p:cBhvr>
                                      <p:to>
                                        <p:strVal val="visible"/>
                                      </p:to>
                                    </p:set>
                                    <p:anim calcmode="lin" valueType="num">
                                      <p:cBhvr additive="base">
                                        <p:cTn id="37" dur="500" fill="hold"/>
                                        <p:tgtEl>
                                          <p:spTgt spid="45067"/>
                                        </p:tgtEl>
                                        <p:attrNameLst>
                                          <p:attrName>ppt_x</p:attrName>
                                        </p:attrNameLst>
                                      </p:cBhvr>
                                      <p:tavLst>
                                        <p:tav tm="0">
                                          <p:val>
                                            <p:strVal val="#ppt_x"/>
                                          </p:val>
                                        </p:tav>
                                        <p:tav tm="100000">
                                          <p:val>
                                            <p:strVal val="#ppt_x"/>
                                          </p:val>
                                        </p:tav>
                                      </p:tavLst>
                                    </p:anim>
                                    <p:anim calcmode="lin" valueType="num">
                                      <p:cBhvr additive="base">
                                        <p:cTn id="38" dur="500" fill="hold"/>
                                        <p:tgtEl>
                                          <p:spTgt spid="4506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068"/>
                                        </p:tgtEl>
                                        <p:attrNameLst>
                                          <p:attrName>style.visibility</p:attrName>
                                        </p:attrNameLst>
                                      </p:cBhvr>
                                      <p:to>
                                        <p:strVal val="visible"/>
                                      </p:to>
                                    </p:set>
                                    <p:anim calcmode="lin" valueType="num">
                                      <p:cBhvr additive="base">
                                        <p:cTn id="43" dur="500" fill="hold"/>
                                        <p:tgtEl>
                                          <p:spTgt spid="45068"/>
                                        </p:tgtEl>
                                        <p:attrNameLst>
                                          <p:attrName>ppt_x</p:attrName>
                                        </p:attrNameLst>
                                      </p:cBhvr>
                                      <p:tavLst>
                                        <p:tav tm="0">
                                          <p:val>
                                            <p:strVal val="#ppt_x"/>
                                          </p:val>
                                        </p:tav>
                                        <p:tav tm="100000">
                                          <p:val>
                                            <p:strVal val="#ppt_x"/>
                                          </p:val>
                                        </p:tav>
                                      </p:tavLst>
                                    </p:anim>
                                    <p:anim calcmode="lin" valueType="num">
                                      <p:cBhvr additive="base">
                                        <p:cTn id="44" dur="500" fill="hold"/>
                                        <p:tgtEl>
                                          <p:spTgt spid="4506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4" presetClass="path" presetSubtype="0" accel="50000" decel="50000" fill="hold" grpId="1" nodeType="clickEffect">
                                  <p:stCondLst>
                                    <p:cond delay="0"/>
                                  </p:stCondLst>
                                  <p:childTnLst>
                                    <p:animMotion origin="layout" path="M 3.33333E-6 -4.44444E-6 L 3.33333E-6 -0.22777 " pathEditMode="relative" rAng="0" ptsTypes="AA">
                                      <p:cBhvr>
                                        <p:cTn id="48" dur="5000" fill="hold"/>
                                        <p:tgtEl>
                                          <p:spTgt spid="45064"/>
                                        </p:tgtEl>
                                        <p:attrNameLst>
                                          <p:attrName>ppt_x</p:attrName>
                                          <p:attrName>ppt_y</p:attrName>
                                        </p:attrNameLst>
                                      </p:cBhvr>
                                      <p:rCtr x="0" y="-114"/>
                                    </p:animMotion>
                                  </p:childTnLst>
                                </p:cTn>
                              </p:par>
                              <p:par>
                                <p:cTn id="49" presetID="64" presetClass="path" presetSubtype="0" accel="50000" decel="50000" fill="hold" grpId="1" nodeType="withEffect">
                                  <p:stCondLst>
                                    <p:cond delay="0"/>
                                  </p:stCondLst>
                                  <p:childTnLst>
                                    <p:animMotion origin="layout" path="M -3.33333E-6 -2.1316E-6 L -3.33333E-6 -0.59499 " pathEditMode="relative" rAng="0" ptsTypes="AA">
                                      <p:cBhvr>
                                        <p:cTn id="50" dur="5000" fill="hold"/>
                                        <p:tgtEl>
                                          <p:spTgt spid="45065"/>
                                        </p:tgtEl>
                                        <p:attrNameLst>
                                          <p:attrName>ppt_x</p:attrName>
                                          <p:attrName>ppt_y</p:attrName>
                                        </p:attrNameLst>
                                      </p:cBhvr>
                                      <p:rCtr x="0" y="-297"/>
                                    </p:animMotion>
                                  </p:childTnLst>
                                </p:cTn>
                              </p:par>
                              <p:par>
                                <p:cTn id="51" presetID="64" presetClass="path" presetSubtype="0" accel="50000" decel="50000" fill="hold" grpId="1" nodeType="withEffect">
                                  <p:stCondLst>
                                    <p:cond delay="0"/>
                                  </p:stCondLst>
                                  <p:childTnLst>
                                    <p:animMotion origin="layout" path="M -3.33333E-6 -4.44444E-6 L -3.33333E-6 -0.46111 " pathEditMode="relative" rAng="0" ptsTypes="AA">
                                      <p:cBhvr>
                                        <p:cTn id="52" dur="5000" fill="hold"/>
                                        <p:tgtEl>
                                          <p:spTgt spid="45066"/>
                                        </p:tgtEl>
                                        <p:attrNameLst>
                                          <p:attrName>ppt_x</p:attrName>
                                          <p:attrName>ppt_y</p:attrName>
                                        </p:attrNameLst>
                                      </p:cBhvr>
                                      <p:rCtr x="0" y="-231"/>
                                    </p:animMotion>
                                  </p:childTnLst>
                                </p:cTn>
                              </p:par>
                              <p:par>
                                <p:cTn id="53" presetID="64" presetClass="path" presetSubtype="0" accel="50000" decel="50000" fill="hold" grpId="1" nodeType="withEffect">
                                  <p:stCondLst>
                                    <p:cond delay="0"/>
                                  </p:stCondLst>
                                  <p:childTnLst>
                                    <p:animMotion origin="layout" path="M 3.33333E-6 1.52919E-6 L 3.33333E-6 -0.72289 " pathEditMode="relative" rAng="0" ptsTypes="AA">
                                      <p:cBhvr>
                                        <p:cTn id="54" dur="5000" fill="hold"/>
                                        <p:tgtEl>
                                          <p:spTgt spid="45068"/>
                                        </p:tgtEl>
                                        <p:attrNameLst>
                                          <p:attrName>ppt_x</p:attrName>
                                          <p:attrName>ppt_y</p:attrName>
                                        </p:attrNameLst>
                                      </p:cBhvr>
                                      <p:rCtr x="0" y="-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animBg="1"/>
      <p:bldP spid="45064" grpId="0" animBg="1"/>
      <p:bldP spid="45064" grpId="1" animBg="1"/>
      <p:bldP spid="45065" grpId="0" animBg="1"/>
      <p:bldP spid="45065" grpId="1" animBg="1"/>
      <p:bldP spid="45066" grpId="0" animBg="1"/>
      <p:bldP spid="45066" grpId="1" animBg="1"/>
      <p:bldP spid="45067" grpId="0" animBg="1"/>
      <p:bldP spid="45068" grpId="0" animBg="1"/>
      <p:bldP spid="4506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lstStyle/>
          <a:p>
            <a:r>
              <a:rPr lang="en-GB" sz="3200" b="1"/>
              <a:t>Types of Chromatography…</a:t>
            </a:r>
            <a:endParaRPr lang="en-US" sz="3200" b="1"/>
          </a:p>
        </p:txBody>
      </p:sp>
      <p:pic>
        <p:nvPicPr>
          <p:cNvPr id="428038" name="Picture 6" descr="Image296"/>
          <p:cNvPicPr>
            <a:picLocks noChangeAspect="1" noChangeArrowheads="1"/>
          </p:cNvPicPr>
          <p:nvPr/>
        </p:nvPicPr>
        <p:blipFill>
          <a:blip r:embed="rId3" cstate="print"/>
          <a:srcRect/>
          <a:stretch>
            <a:fillRect/>
          </a:stretch>
        </p:blipFill>
        <p:spPr bwMode="auto">
          <a:xfrm>
            <a:off x="3249613" y="1744663"/>
            <a:ext cx="2559050" cy="1697037"/>
          </a:xfrm>
          <a:prstGeom prst="rect">
            <a:avLst/>
          </a:prstGeom>
          <a:noFill/>
          <a:ln w="57150">
            <a:solidFill>
              <a:srgbClr val="000000"/>
            </a:solidFill>
            <a:miter lim="800000"/>
            <a:headEnd/>
            <a:tailEnd/>
          </a:ln>
          <a:effectLst>
            <a:outerShdw dist="152928" dir="2901988" algn="ctr" rotWithShape="0">
              <a:schemeClr val="accent2"/>
            </a:outerShdw>
          </a:effectLst>
        </p:spPr>
      </p:pic>
      <p:pic>
        <p:nvPicPr>
          <p:cNvPr id="428042" name="Picture 10" descr="paper%20chromatography"/>
          <p:cNvPicPr>
            <a:picLocks noGrp="1" noChangeAspect="1" noChangeArrowheads="1"/>
          </p:cNvPicPr>
          <p:nvPr>
            <p:ph idx="1"/>
          </p:nvPr>
        </p:nvPicPr>
        <p:blipFill>
          <a:blip r:embed="rId4"/>
          <a:srcRect/>
          <a:stretch>
            <a:fillRect/>
          </a:stretch>
        </p:blipFill>
        <p:spPr>
          <a:xfrm>
            <a:off x="287338" y="1108075"/>
            <a:ext cx="1997075" cy="1976438"/>
          </a:xfrm>
          <a:noFill/>
          <a:ln w="76200">
            <a:solidFill>
              <a:schemeClr val="accent2"/>
            </a:solidFill>
          </a:ln>
          <a:effectLst>
            <a:outerShdw dist="104727" dir="9957825" algn="ctr" rotWithShape="0">
              <a:srgbClr val="808080"/>
            </a:outerShdw>
          </a:effectLst>
        </p:spPr>
      </p:pic>
      <p:pic>
        <p:nvPicPr>
          <p:cNvPr id="428043" name="Picture 11" descr="Figure 7 HPLC instrument"/>
          <p:cNvPicPr>
            <a:picLocks noChangeAspect="1" noChangeArrowheads="1"/>
          </p:cNvPicPr>
          <p:nvPr/>
        </p:nvPicPr>
        <p:blipFill>
          <a:blip r:embed="rId5" cstate="print"/>
          <a:srcRect/>
          <a:stretch>
            <a:fillRect/>
          </a:stretch>
        </p:blipFill>
        <p:spPr bwMode="auto">
          <a:xfrm>
            <a:off x="465138" y="3997325"/>
            <a:ext cx="1730375" cy="2306638"/>
          </a:xfrm>
          <a:prstGeom prst="rect">
            <a:avLst/>
          </a:prstGeom>
          <a:noFill/>
          <a:ln w="76200">
            <a:solidFill>
              <a:schemeClr val="accent2"/>
            </a:solidFill>
            <a:miter lim="800000"/>
            <a:headEnd/>
            <a:tailEnd/>
          </a:ln>
          <a:effectLst>
            <a:outerShdw dist="104727" dir="842175" algn="ctr" rotWithShape="0">
              <a:srgbClr val="808080"/>
            </a:outerShdw>
          </a:effectLst>
        </p:spPr>
      </p:pic>
      <p:pic>
        <p:nvPicPr>
          <p:cNvPr id="428044" name="Picture 12" descr="gas-chromatography-system"/>
          <p:cNvPicPr>
            <a:picLocks noChangeAspect="1" noChangeArrowheads="1"/>
          </p:cNvPicPr>
          <p:nvPr/>
        </p:nvPicPr>
        <p:blipFill>
          <a:blip r:embed="rId6"/>
          <a:srcRect/>
          <a:stretch>
            <a:fillRect/>
          </a:stretch>
        </p:blipFill>
        <p:spPr bwMode="auto">
          <a:xfrm>
            <a:off x="3371850" y="4278313"/>
            <a:ext cx="2303463" cy="2160587"/>
          </a:xfrm>
          <a:prstGeom prst="rect">
            <a:avLst/>
          </a:prstGeom>
          <a:noFill/>
          <a:ln w="76200">
            <a:solidFill>
              <a:schemeClr val="accent2"/>
            </a:solidFill>
            <a:miter lim="800000"/>
            <a:headEnd/>
            <a:tailEnd/>
          </a:ln>
          <a:effectLst>
            <a:outerShdw dist="154502" dir="567739" algn="ctr" rotWithShape="0">
              <a:srgbClr val="808080"/>
            </a:outerShdw>
          </a:effectLst>
        </p:spPr>
      </p:pic>
      <p:pic>
        <p:nvPicPr>
          <p:cNvPr id="428045" name="Picture 13" descr="TLC_black_ink"/>
          <p:cNvPicPr>
            <a:picLocks noChangeAspect="1" noChangeArrowheads="1"/>
          </p:cNvPicPr>
          <p:nvPr/>
        </p:nvPicPr>
        <p:blipFill>
          <a:blip r:embed="rId7" cstate="print"/>
          <a:srcRect/>
          <a:stretch>
            <a:fillRect/>
          </a:stretch>
        </p:blipFill>
        <p:spPr bwMode="auto">
          <a:xfrm>
            <a:off x="6643688" y="1212850"/>
            <a:ext cx="2144712" cy="1608138"/>
          </a:xfrm>
          <a:prstGeom prst="rect">
            <a:avLst/>
          </a:prstGeom>
          <a:noFill/>
          <a:ln w="76200">
            <a:solidFill>
              <a:schemeClr val="accent2"/>
            </a:solidFill>
            <a:miter lim="800000"/>
            <a:headEnd/>
            <a:tailEnd/>
          </a:ln>
          <a:effectLst>
            <a:outerShdw dist="117088" dir="751728" algn="ctr" rotWithShape="0">
              <a:srgbClr val="808080"/>
            </a:outerShdw>
          </a:effectLst>
        </p:spPr>
      </p:pic>
      <p:pic>
        <p:nvPicPr>
          <p:cNvPr id="428046" name="Picture 14" descr="column2"/>
          <p:cNvPicPr>
            <a:picLocks noChangeAspect="1" noChangeArrowheads="1"/>
          </p:cNvPicPr>
          <p:nvPr/>
        </p:nvPicPr>
        <p:blipFill>
          <a:blip r:embed="rId8"/>
          <a:srcRect/>
          <a:stretch>
            <a:fillRect/>
          </a:stretch>
        </p:blipFill>
        <p:spPr bwMode="auto">
          <a:xfrm>
            <a:off x="6710363" y="3738563"/>
            <a:ext cx="1857375" cy="2439987"/>
          </a:xfrm>
          <a:prstGeom prst="rect">
            <a:avLst/>
          </a:prstGeom>
          <a:noFill/>
          <a:ln w="76200">
            <a:solidFill>
              <a:schemeClr val="accent2"/>
            </a:solidFill>
            <a:miter lim="800000"/>
            <a:headEnd/>
            <a:tailEnd/>
          </a:ln>
          <a:effectLst>
            <a:outerShdw dist="104727" dir="842175" algn="ctr" rotWithShape="0">
              <a:srgbClr val="808080"/>
            </a:outerShdw>
          </a:effectLst>
        </p:spPr>
      </p:pic>
      <p:sp>
        <p:nvSpPr>
          <p:cNvPr id="428048" name="Line 16"/>
          <p:cNvSpPr>
            <a:spLocks noChangeShapeType="1"/>
          </p:cNvSpPr>
          <p:nvPr/>
        </p:nvSpPr>
        <p:spPr bwMode="auto">
          <a:xfrm flipH="1">
            <a:off x="2381250" y="3444875"/>
            <a:ext cx="787400" cy="531813"/>
          </a:xfrm>
          <a:prstGeom prst="line">
            <a:avLst/>
          </a:prstGeom>
          <a:noFill/>
          <a:ln w="76200">
            <a:solidFill>
              <a:schemeClr val="accent2"/>
            </a:solidFill>
            <a:round/>
            <a:headEnd/>
            <a:tailEnd type="triangle" w="med" len="med"/>
          </a:ln>
          <a:effectLst/>
        </p:spPr>
        <p:txBody>
          <a:bodyPr anchor="ctr">
            <a:spAutoFit/>
          </a:bodyPr>
          <a:lstStyle/>
          <a:p>
            <a:endParaRPr lang="en-US"/>
          </a:p>
        </p:txBody>
      </p:sp>
      <p:sp>
        <p:nvSpPr>
          <p:cNvPr id="428049" name="Line 17"/>
          <p:cNvSpPr>
            <a:spLocks noChangeShapeType="1"/>
          </p:cNvSpPr>
          <p:nvPr/>
        </p:nvSpPr>
        <p:spPr bwMode="auto">
          <a:xfrm>
            <a:off x="4551363" y="3571875"/>
            <a:ext cx="0" cy="638175"/>
          </a:xfrm>
          <a:prstGeom prst="line">
            <a:avLst/>
          </a:prstGeom>
          <a:noFill/>
          <a:ln w="76200">
            <a:solidFill>
              <a:schemeClr val="accent2"/>
            </a:solidFill>
            <a:round/>
            <a:headEnd/>
            <a:tailEnd type="triangle" w="med" len="med"/>
          </a:ln>
          <a:effectLst/>
        </p:spPr>
        <p:txBody>
          <a:bodyPr anchor="ctr">
            <a:spAutoFit/>
          </a:bodyPr>
          <a:lstStyle/>
          <a:p>
            <a:endParaRPr lang="en-US"/>
          </a:p>
        </p:txBody>
      </p:sp>
      <p:sp>
        <p:nvSpPr>
          <p:cNvPr id="428050" name="Line 18"/>
          <p:cNvSpPr>
            <a:spLocks noChangeShapeType="1"/>
          </p:cNvSpPr>
          <p:nvPr/>
        </p:nvSpPr>
        <p:spPr bwMode="auto">
          <a:xfrm>
            <a:off x="5954713" y="3530600"/>
            <a:ext cx="701675" cy="147638"/>
          </a:xfrm>
          <a:prstGeom prst="line">
            <a:avLst/>
          </a:prstGeom>
          <a:noFill/>
          <a:ln w="76200">
            <a:solidFill>
              <a:schemeClr val="accent2"/>
            </a:solidFill>
            <a:round/>
            <a:headEnd/>
            <a:tailEnd type="triangle" w="med" len="med"/>
          </a:ln>
          <a:effectLst/>
        </p:spPr>
        <p:txBody>
          <a:bodyPr anchor="ctr">
            <a:spAutoFit/>
          </a:bodyPr>
          <a:lstStyle/>
          <a:p>
            <a:endParaRPr lang="en-US"/>
          </a:p>
        </p:txBody>
      </p:sp>
      <p:sp>
        <p:nvSpPr>
          <p:cNvPr id="428051" name="Line 19"/>
          <p:cNvSpPr>
            <a:spLocks noChangeShapeType="1"/>
          </p:cNvSpPr>
          <p:nvPr/>
        </p:nvSpPr>
        <p:spPr bwMode="auto">
          <a:xfrm flipV="1">
            <a:off x="5848350" y="1190625"/>
            <a:ext cx="658813" cy="531813"/>
          </a:xfrm>
          <a:prstGeom prst="line">
            <a:avLst/>
          </a:prstGeom>
          <a:noFill/>
          <a:ln w="76200">
            <a:solidFill>
              <a:schemeClr val="accent2"/>
            </a:solidFill>
            <a:round/>
            <a:headEnd/>
            <a:tailEnd type="triangle" w="med" len="med"/>
          </a:ln>
          <a:effectLst/>
        </p:spPr>
        <p:txBody>
          <a:bodyPr anchor="ctr">
            <a:spAutoFit/>
          </a:bodyPr>
          <a:lstStyle/>
          <a:p>
            <a:endParaRPr lang="en-US"/>
          </a:p>
        </p:txBody>
      </p:sp>
      <p:sp>
        <p:nvSpPr>
          <p:cNvPr id="428052" name="Line 20"/>
          <p:cNvSpPr>
            <a:spLocks noChangeShapeType="1"/>
          </p:cNvSpPr>
          <p:nvPr/>
        </p:nvSpPr>
        <p:spPr bwMode="auto">
          <a:xfrm flipH="1" flipV="1">
            <a:off x="2403475" y="1190625"/>
            <a:ext cx="808038" cy="552450"/>
          </a:xfrm>
          <a:prstGeom prst="line">
            <a:avLst/>
          </a:prstGeom>
          <a:noFill/>
          <a:ln w="76200">
            <a:solidFill>
              <a:schemeClr val="accent2"/>
            </a:solidFill>
            <a:round/>
            <a:headEnd/>
            <a:tailEnd type="triangle" w="med" len="med"/>
          </a:ln>
          <a:effectLst/>
        </p:spPr>
        <p:txBody>
          <a:bodyPr anchor="ctr">
            <a:spAutoFit/>
          </a:bodyPr>
          <a:lstStyle/>
          <a:p>
            <a:endParaRPr lang="en-US"/>
          </a:p>
        </p:txBody>
      </p:sp>
      <p:sp>
        <p:nvSpPr>
          <p:cNvPr id="428053" name="Text Box 21"/>
          <p:cNvSpPr txBox="1">
            <a:spLocks noChangeArrowheads="1"/>
          </p:cNvSpPr>
          <p:nvPr/>
        </p:nvSpPr>
        <p:spPr bwMode="auto">
          <a:xfrm>
            <a:off x="276225" y="3275013"/>
            <a:ext cx="129698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latin typeface="Verdana" pitchFamily="34" charset="0"/>
              </a:rPr>
              <a:t>Paper</a:t>
            </a:r>
            <a:endParaRPr lang="en-US" sz="1600" b="1" dirty="0">
              <a:solidFill>
                <a:srgbClr val="FF0000"/>
              </a:solidFill>
              <a:latin typeface="Verdana" pitchFamily="34" charset="0"/>
            </a:endParaRPr>
          </a:p>
        </p:txBody>
      </p:sp>
      <p:sp>
        <p:nvSpPr>
          <p:cNvPr id="428054" name="Text Box 22"/>
          <p:cNvSpPr txBox="1">
            <a:spLocks noChangeArrowheads="1"/>
          </p:cNvSpPr>
          <p:nvPr/>
        </p:nvSpPr>
        <p:spPr bwMode="auto">
          <a:xfrm>
            <a:off x="534988" y="6521450"/>
            <a:ext cx="1296987"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latin typeface="Verdana" pitchFamily="34" charset="0"/>
              </a:rPr>
              <a:t>HPLC</a:t>
            </a:r>
            <a:endParaRPr lang="en-US" sz="1600" b="1" dirty="0">
              <a:solidFill>
                <a:srgbClr val="FF0000"/>
              </a:solidFill>
              <a:latin typeface="Verdana" pitchFamily="34" charset="0"/>
            </a:endParaRPr>
          </a:p>
        </p:txBody>
      </p:sp>
      <p:sp>
        <p:nvSpPr>
          <p:cNvPr id="428055" name="Text Box 23"/>
          <p:cNvSpPr txBox="1">
            <a:spLocks noChangeArrowheads="1"/>
          </p:cNvSpPr>
          <p:nvPr/>
        </p:nvSpPr>
        <p:spPr bwMode="auto">
          <a:xfrm>
            <a:off x="3895725" y="6521450"/>
            <a:ext cx="129698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latin typeface="Verdana" pitchFamily="34" charset="0"/>
              </a:rPr>
              <a:t>Gas</a:t>
            </a:r>
            <a:endParaRPr lang="en-US" sz="1600" b="1" dirty="0">
              <a:solidFill>
                <a:srgbClr val="FF0000"/>
              </a:solidFill>
              <a:latin typeface="Verdana" pitchFamily="34" charset="0"/>
            </a:endParaRPr>
          </a:p>
        </p:txBody>
      </p:sp>
      <p:sp>
        <p:nvSpPr>
          <p:cNvPr id="428056" name="Text Box 24"/>
          <p:cNvSpPr txBox="1">
            <a:spLocks noChangeArrowheads="1"/>
          </p:cNvSpPr>
          <p:nvPr/>
        </p:nvSpPr>
        <p:spPr bwMode="auto">
          <a:xfrm>
            <a:off x="6765925" y="3022600"/>
            <a:ext cx="1871663"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latin typeface="Verdana" pitchFamily="34" charset="0"/>
              </a:rPr>
              <a:t>Thin layer</a:t>
            </a:r>
            <a:endParaRPr lang="en-US" sz="1600" b="1" dirty="0">
              <a:solidFill>
                <a:srgbClr val="FF0000"/>
              </a:solidFill>
              <a:latin typeface="Verdana" pitchFamily="34" charset="0"/>
            </a:endParaRPr>
          </a:p>
        </p:txBody>
      </p:sp>
      <p:sp>
        <p:nvSpPr>
          <p:cNvPr id="428057" name="Text Box 25"/>
          <p:cNvSpPr txBox="1">
            <a:spLocks noChangeArrowheads="1"/>
          </p:cNvSpPr>
          <p:nvPr/>
        </p:nvSpPr>
        <p:spPr bwMode="auto">
          <a:xfrm>
            <a:off x="6875463" y="6521450"/>
            <a:ext cx="1871662"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latin typeface="Verdana" pitchFamily="34" charset="0"/>
              </a:rPr>
              <a:t>Column </a:t>
            </a:r>
            <a:endParaRPr lang="en-US" sz="1600" b="1" dirty="0">
              <a:solidFill>
                <a:srgbClr val="FF0000"/>
              </a:solidFill>
              <a:latin typeface="Verdan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762000" y="1524000"/>
            <a:ext cx="7620000" cy="5246688"/>
          </a:xfrm>
          <a:prstGeom prst="rect">
            <a:avLst/>
          </a:prstGeom>
          <a:noFill/>
          <a:ln w="38100">
            <a:solidFill>
              <a:schemeClr val="tx1"/>
            </a:solidFill>
            <a:miter lim="800000"/>
            <a:headEnd/>
            <a:tailEnd/>
          </a:ln>
          <a:effectLst/>
        </p:spPr>
        <p:txBody>
          <a:bodyPr>
            <a:spAutoFit/>
          </a:bodyPr>
          <a:lstStyle/>
          <a:p>
            <a:pPr>
              <a:spcBef>
                <a:spcPct val="50000"/>
              </a:spcBef>
              <a:buFontTx/>
              <a:buChar char="•"/>
            </a:pPr>
            <a:r>
              <a:rPr lang="en-US">
                <a:latin typeface="Comic Sans MS" pitchFamily="66" charset="0"/>
              </a:rPr>
              <a:t>  </a:t>
            </a:r>
            <a:r>
              <a:rPr lang="en-US" b="0" u="sng">
                <a:latin typeface="Comic Sans MS" pitchFamily="66" charset="0"/>
              </a:rPr>
              <a:t>Liquid Chromatography</a:t>
            </a:r>
            <a:r>
              <a:rPr lang="en-US">
                <a:latin typeface="Comic Sans MS" pitchFamily="66" charset="0"/>
              </a:rPr>
              <a:t> – </a:t>
            </a:r>
            <a:r>
              <a:rPr lang="en-US" sz="2000" b="0">
                <a:latin typeface="Comic Sans MS" pitchFamily="66" charset="0"/>
              </a:rPr>
              <a:t>separates liquid samples 	with a 	liquid solvent (mobile phase) and a column 	composed of solid beads (stationary phase)</a:t>
            </a:r>
          </a:p>
          <a:p>
            <a:pPr>
              <a:spcBef>
                <a:spcPct val="50000"/>
              </a:spcBef>
              <a:buFontTx/>
              <a:buChar char="•"/>
            </a:pPr>
            <a:r>
              <a:rPr lang="en-US">
                <a:latin typeface="Comic Sans MS" pitchFamily="66" charset="0"/>
              </a:rPr>
              <a:t>  </a:t>
            </a:r>
            <a:r>
              <a:rPr lang="en-US" b="0" u="sng">
                <a:latin typeface="Comic Sans MS" pitchFamily="66" charset="0"/>
              </a:rPr>
              <a:t>Gas Chromatography</a:t>
            </a:r>
            <a:r>
              <a:rPr lang="en-US">
                <a:latin typeface="Comic Sans MS" pitchFamily="66" charset="0"/>
              </a:rPr>
              <a:t> – </a:t>
            </a:r>
            <a:r>
              <a:rPr lang="en-US" sz="2000" b="0">
                <a:latin typeface="Comic Sans MS" pitchFamily="66" charset="0"/>
              </a:rPr>
              <a:t>separates vaporized samples 	with a carrier gas (mobile phase) and a column 	composed of a 	liquid or of solid beads (stationary 	phase)</a:t>
            </a:r>
          </a:p>
          <a:p>
            <a:pPr>
              <a:spcBef>
                <a:spcPct val="50000"/>
              </a:spcBef>
              <a:buFontTx/>
              <a:buChar char="•"/>
            </a:pPr>
            <a:r>
              <a:rPr lang="en-US">
                <a:latin typeface="Comic Sans MS" pitchFamily="66" charset="0"/>
              </a:rPr>
              <a:t>  </a:t>
            </a:r>
            <a:r>
              <a:rPr lang="en-US" b="0" u="sng">
                <a:latin typeface="Comic Sans MS" pitchFamily="66" charset="0"/>
              </a:rPr>
              <a:t>Paper Chromatography</a:t>
            </a:r>
            <a:r>
              <a:rPr lang="en-US">
                <a:latin typeface="Comic Sans MS" pitchFamily="66" charset="0"/>
              </a:rPr>
              <a:t> – </a:t>
            </a:r>
            <a:r>
              <a:rPr lang="en-US" sz="2000" b="0">
                <a:latin typeface="Comic Sans MS" pitchFamily="66" charset="0"/>
              </a:rPr>
              <a:t>separates dried liquid 	samples with a liquid solvent (mobile phase) and a 	paper strip (stationary phase)</a:t>
            </a:r>
          </a:p>
          <a:p>
            <a:pPr>
              <a:spcBef>
                <a:spcPct val="50000"/>
              </a:spcBef>
              <a:buFontTx/>
              <a:buChar char="•"/>
            </a:pPr>
            <a:r>
              <a:rPr lang="en-US">
                <a:latin typeface="Comic Sans MS" pitchFamily="66" charset="0"/>
              </a:rPr>
              <a:t>  </a:t>
            </a:r>
            <a:r>
              <a:rPr lang="en-US" b="0" u="sng">
                <a:latin typeface="Comic Sans MS" pitchFamily="66" charset="0"/>
              </a:rPr>
              <a:t>Thin-Layer Chromatography</a:t>
            </a:r>
            <a:r>
              <a:rPr lang="en-US">
                <a:latin typeface="Comic Sans MS" pitchFamily="66" charset="0"/>
              </a:rPr>
              <a:t> – </a:t>
            </a:r>
            <a:r>
              <a:rPr lang="en-US" sz="2000" b="0">
                <a:latin typeface="Comic Sans MS" pitchFamily="66" charset="0"/>
              </a:rPr>
              <a:t>separates dried liquid 	samples with a liquid solvent (mobile phase) and a glass 	plate covered 	with a thin layer of alumina or silica gel 	(stationary phase)</a:t>
            </a:r>
            <a:r>
              <a:rPr lang="en-US">
                <a:latin typeface="Comic Sans MS" pitchFamily="66" charset="0"/>
              </a:rPr>
              <a:t>   </a:t>
            </a:r>
          </a:p>
        </p:txBody>
      </p:sp>
      <p:sp>
        <p:nvSpPr>
          <p:cNvPr id="27691" name="Rectangle 43"/>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lgn="ctr"/>
            <a:r>
              <a:rPr lang="en-US" sz="4400">
                <a:solidFill>
                  <a:srgbClr val="FF0000"/>
                </a:solidFill>
              </a:rPr>
              <a:t>Types of Chromatography</a:t>
            </a:r>
          </a:p>
        </p:txBody>
      </p:sp>
      <p:sp>
        <p:nvSpPr>
          <p:cNvPr id="27695" name="Rectangle 47"/>
          <p:cNvSpPr>
            <a:spLocks noGrp="1" noChangeArrowheads="1"/>
          </p:cNvSpPr>
          <p:nvPr>
            <p:ph type="title"/>
          </p:nvPr>
        </p:nvSpPr>
        <p:spPr/>
        <p:txBody>
          <a:bodyPr/>
          <a:lstStyle/>
          <a:p>
            <a:r>
              <a:rPr lang="en-US" b="0"/>
              <a:t>Types of Chromatography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title"/>
          </p:nvPr>
        </p:nvSpPr>
        <p:spPr>
          <a:xfrm>
            <a:off x="304800" y="228600"/>
            <a:ext cx="8458200" cy="1143000"/>
          </a:xfrm>
        </p:spPr>
        <p:txBody>
          <a:bodyPr/>
          <a:lstStyle/>
          <a:p>
            <a:r>
              <a:rPr lang="en-US" sz="3800" b="0"/>
              <a:t>Principles of Paper Chromatography</a:t>
            </a:r>
          </a:p>
        </p:txBody>
      </p:sp>
      <p:sp>
        <p:nvSpPr>
          <p:cNvPr id="11267" name="Rectangle 3"/>
          <p:cNvSpPr>
            <a:spLocks noGrp="1" noChangeArrowheads="1"/>
          </p:cNvSpPr>
          <p:nvPr>
            <p:ph type="body" idx="4294967295"/>
          </p:nvPr>
        </p:nvSpPr>
        <p:spPr>
          <a:xfrm>
            <a:off x="571500" y="1905000"/>
            <a:ext cx="8001000" cy="4343400"/>
          </a:xfrm>
          <a:ln w="38100">
            <a:solidFill>
              <a:schemeClr val="tx1"/>
            </a:solidFill>
          </a:ln>
        </p:spPr>
        <p:txBody>
          <a:bodyPr/>
          <a:lstStyle/>
          <a:p>
            <a:pPr>
              <a:lnSpc>
                <a:spcPct val="90000"/>
              </a:lnSpc>
            </a:pPr>
            <a:r>
              <a:rPr lang="en-US" sz="2400" u="sng"/>
              <a:t>Capillary Action</a:t>
            </a:r>
            <a:r>
              <a:rPr lang="en-US" sz="2000"/>
              <a:t> </a:t>
            </a:r>
            <a:r>
              <a:rPr lang="en-US" sz="2000">
                <a:latin typeface="Times New Roman"/>
              </a:rPr>
              <a:t>–</a:t>
            </a:r>
            <a:r>
              <a:rPr lang="en-US" sz="2000"/>
              <a:t> </a:t>
            </a:r>
            <a:r>
              <a:rPr lang="en-US" sz="2000">
                <a:ea typeface="Arial Unicode MS" pitchFamily="34" charset="-128"/>
                <a:cs typeface="Arial Unicode MS" pitchFamily="34" charset="-128"/>
              </a:rPr>
              <a:t>the movement of liquid within the spaces of a porous material due to the forces of adhesion, cohesion, and surface tension.  The liquid</a:t>
            </a:r>
            <a:r>
              <a:rPr lang="en-US" sz="2000"/>
              <a:t> is able to move up the filter paper because its attraction to itself is stronger than the force of gravity. </a:t>
            </a:r>
          </a:p>
          <a:p>
            <a:pPr>
              <a:lnSpc>
                <a:spcPct val="90000"/>
              </a:lnSpc>
            </a:pPr>
            <a:endParaRPr lang="en-US" sz="2000"/>
          </a:p>
          <a:p>
            <a:pPr>
              <a:lnSpc>
                <a:spcPct val="90000"/>
              </a:lnSpc>
            </a:pPr>
            <a:r>
              <a:rPr lang="en-US" sz="2400" u="sng"/>
              <a:t>Solubility</a:t>
            </a:r>
            <a:r>
              <a:rPr lang="en-US" sz="2000"/>
              <a:t> – the degree to which a material (solute) dissolves into a solvent.  Solutes dissolve into solvents that have similar properties.  (Like dissolves like)  This allows different solutes to be separated by different combinations of solvents.   </a:t>
            </a:r>
          </a:p>
          <a:p>
            <a:pPr>
              <a:lnSpc>
                <a:spcPct val="90000"/>
              </a:lnSpc>
            </a:pPr>
            <a:endParaRPr lang="en-US" sz="2000"/>
          </a:p>
          <a:p>
            <a:pPr>
              <a:lnSpc>
                <a:spcPct val="90000"/>
              </a:lnSpc>
              <a:buFontTx/>
              <a:buNone/>
            </a:pPr>
            <a:r>
              <a:rPr lang="en-US" sz="2000"/>
              <a:t>	Separation of components depends on both their solubility in the mobile phase and their differential affinity to the mobile phase and the stationary phase.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9" name="Picture 11"/>
          <p:cNvPicPr>
            <a:picLocks noGrp="1" noChangeAspect="1" noChangeArrowheads="1"/>
          </p:cNvPicPr>
          <p:nvPr>
            <p:ph/>
          </p:nvPr>
        </p:nvPicPr>
        <p:blipFill>
          <a:blip r:embed="rId2"/>
          <a:srcRect l="11765" t="15741" r="12233" b="8824"/>
          <a:stretch>
            <a:fillRect/>
          </a:stretch>
        </p:blipFill>
        <p:spPr>
          <a:xfrm>
            <a:off x="533400" y="1295400"/>
            <a:ext cx="8001000" cy="5954713"/>
          </a:xfrm>
          <a:noFill/>
          <a:ln/>
        </p:spPr>
      </p:pic>
      <p:sp>
        <p:nvSpPr>
          <p:cNvPr id="48141" name="Rectangle 13"/>
          <p:cNvSpPr>
            <a:spLocks noChangeArrowheads="1"/>
          </p:cNvSpPr>
          <p:nvPr/>
        </p:nvSpPr>
        <p:spPr bwMode="auto">
          <a:xfrm>
            <a:off x="685800" y="228600"/>
            <a:ext cx="7772400" cy="1143000"/>
          </a:xfrm>
          <a:prstGeom prst="rect">
            <a:avLst/>
          </a:prstGeom>
          <a:solidFill>
            <a:srgbClr val="000099"/>
          </a:solidFill>
          <a:ln w="9525">
            <a:noFill/>
            <a:miter lim="800000"/>
            <a:headEnd/>
            <a:tailEnd/>
          </a:ln>
          <a:effectLst/>
        </p:spPr>
        <p:txBody>
          <a:bodyPr anchor="ctr"/>
          <a:lstStyle/>
          <a:p>
            <a:pPr algn="ctr"/>
            <a:r>
              <a:rPr lang="en-US" sz="4000" b="0">
                <a:solidFill>
                  <a:srgbClr val="FFFF00"/>
                </a:solidFill>
                <a:latin typeface="Comic Sans MS" pitchFamily="66" charset="0"/>
              </a:rPr>
              <a:t>Developing the Chromatograms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7772400" cy="1143000"/>
          </a:xfrm>
        </p:spPr>
        <p:txBody>
          <a:bodyPr/>
          <a:lstStyle/>
          <a:p>
            <a:r>
              <a:rPr lang="en-US" b="0"/>
              <a:t>Red Dye</a:t>
            </a:r>
          </a:p>
        </p:txBody>
      </p:sp>
      <p:sp>
        <p:nvSpPr>
          <p:cNvPr id="25603" name="Rectangle 3"/>
          <p:cNvSpPr>
            <a:spLocks noGrp="1" noChangeArrowheads="1"/>
          </p:cNvSpPr>
          <p:nvPr>
            <p:ph type="body" idx="1"/>
          </p:nvPr>
        </p:nvSpPr>
        <p:spPr>
          <a:xfrm>
            <a:off x="0" y="838200"/>
            <a:ext cx="8001000" cy="1371600"/>
          </a:xfrm>
        </p:spPr>
        <p:txBody>
          <a:bodyPr/>
          <a:lstStyle/>
          <a:p>
            <a:pPr>
              <a:buFontTx/>
              <a:buNone/>
            </a:pPr>
            <a:r>
              <a:rPr lang="en-US" sz="2000" dirty="0">
                <a:solidFill>
                  <a:srgbClr val="FFFF00"/>
                </a:solidFill>
              </a:rPr>
              <a:t>1. Dyes separated – red and yellow</a:t>
            </a:r>
          </a:p>
          <a:p>
            <a:pPr>
              <a:buFontTx/>
              <a:buNone/>
            </a:pPr>
            <a:r>
              <a:rPr lang="en-US" sz="2000" dirty="0">
                <a:solidFill>
                  <a:srgbClr val="FFFF00"/>
                </a:solidFill>
              </a:rPr>
              <a:t>2. Yellow –soluble in low concentrations of </a:t>
            </a:r>
            <a:r>
              <a:rPr lang="en-US" sz="2000" dirty="0" err="1">
                <a:solidFill>
                  <a:srgbClr val="FFFF00"/>
                </a:solidFill>
              </a:rPr>
              <a:t>isopropanol</a:t>
            </a:r>
            <a:r>
              <a:rPr lang="en-US" sz="2000" dirty="0">
                <a:solidFill>
                  <a:srgbClr val="FFFF00"/>
                </a:solidFill>
              </a:rPr>
              <a:t> and </a:t>
            </a:r>
          </a:p>
          <a:p>
            <a:pPr>
              <a:buFontTx/>
              <a:buNone/>
            </a:pPr>
            <a:r>
              <a:rPr lang="en-US" sz="2000" dirty="0">
                <a:solidFill>
                  <a:srgbClr val="FFFF00"/>
                </a:solidFill>
              </a:rPr>
              <a:t>	less soluble in high concentrations of </a:t>
            </a:r>
            <a:r>
              <a:rPr lang="en-US" sz="2000" dirty="0" err="1">
                <a:solidFill>
                  <a:srgbClr val="FFFF00"/>
                </a:solidFill>
              </a:rPr>
              <a:t>isopropanol</a:t>
            </a:r>
            <a:endParaRPr lang="en-US" sz="2000" dirty="0">
              <a:solidFill>
                <a:srgbClr val="FFFF00"/>
              </a:solidFill>
            </a:endParaRPr>
          </a:p>
        </p:txBody>
      </p:sp>
      <p:sp>
        <p:nvSpPr>
          <p:cNvPr id="25622" name="Text Box 22"/>
          <p:cNvSpPr txBox="1">
            <a:spLocks noChangeArrowheads="1"/>
          </p:cNvSpPr>
          <p:nvPr/>
        </p:nvSpPr>
        <p:spPr bwMode="auto">
          <a:xfrm>
            <a:off x="2438400" y="6308725"/>
            <a:ext cx="4267200" cy="396875"/>
          </a:xfrm>
          <a:prstGeom prst="rect">
            <a:avLst/>
          </a:prstGeom>
          <a:noFill/>
          <a:ln w="9525">
            <a:noFill/>
            <a:miter lim="800000"/>
            <a:headEnd/>
            <a:tailEnd/>
          </a:ln>
          <a:effectLst/>
        </p:spPr>
        <p:txBody>
          <a:bodyPr>
            <a:spAutoFit/>
          </a:bodyPr>
          <a:lstStyle/>
          <a:p>
            <a:pPr>
              <a:spcBef>
                <a:spcPct val="50000"/>
              </a:spcBef>
            </a:pPr>
            <a:r>
              <a:rPr lang="en-US" sz="2000">
                <a:solidFill>
                  <a:srgbClr val="FFFF00"/>
                </a:solidFill>
                <a:latin typeface="Comic Sans MS" pitchFamily="66" charset="0"/>
              </a:rPr>
              <a:t>Concentration of Isopropanol</a:t>
            </a:r>
            <a:endParaRPr lang="en-US" b="0">
              <a:solidFill>
                <a:srgbClr val="FFFF00"/>
              </a:solidFill>
              <a:latin typeface="Comic Sans MS" pitchFamily="66" charset="0"/>
            </a:endParaRPr>
          </a:p>
        </p:txBody>
      </p:sp>
      <p:pic>
        <p:nvPicPr>
          <p:cNvPr id="25623" name="Picture 23" descr="0% long"/>
          <p:cNvPicPr>
            <a:picLocks noChangeAspect="1" noChangeArrowheads="1"/>
          </p:cNvPicPr>
          <p:nvPr/>
        </p:nvPicPr>
        <p:blipFill>
          <a:blip r:embed="rId2"/>
          <a:srcRect t="67511"/>
          <a:stretch>
            <a:fillRect/>
          </a:stretch>
        </p:blipFill>
        <p:spPr bwMode="auto">
          <a:xfrm>
            <a:off x="533400" y="4457700"/>
            <a:ext cx="1484313" cy="1376363"/>
          </a:xfrm>
          <a:prstGeom prst="rect">
            <a:avLst/>
          </a:prstGeom>
          <a:noFill/>
          <a:ln w="38100">
            <a:solidFill>
              <a:srgbClr val="000000"/>
            </a:solidFill>
            <a:miter lim="800000"/>
            <a:headEnd/>
            <a:tailEnd/>
          </a:ln>
        </p:spPr>
      </p:pic>
      <p:pic>
        <p:nvPicPr>
          <p:cNvPr id="25624" name="Picture 24" descr="20% long"/>
          <p:cNvPicPr>
            <a:picLocks noChangeAspect="1" noChangeArrowheads="1"/>
          </p:cNvPicPr>
          <p:nvPr/>
        </p:nvPicPr>
        <p:blipFill>
          <a:blip r:embed="rId3"/>
          <a:srcRect t="10222"/>
          <a:stretch>
            <a:fillRect/>
          </a:stretch>
        </p:blipFill>
        <p:spPr bwMode="auto">
          <a:xfrm>
            <a:off x="2362200" y="2057400"/>
            <a:ext cx="1373188" cy="3830638"/>
          </a:xfrm>
          <a:prstGeom prst="rect">
            <a:avLst/>
          </a:prstGeom>
          <a:noFill/>
          <a:ln w="38100">
            <a:solidFill>
              <a:srgbClr val="000000"/>
            </a:solidFill>
            <a:miter lim="800000"/>
            <a:headEnd/>
            <a:tailEnd/>
          </a:ln>
        </p:spPr>
      </p:pic>
      <p:pic>
        <p:nvPicPr>
          <p:cNvPr id="25625" name="Picture 25" descr="50% long"/>
          <p:cNvPicPr>
            <a:picLocks noChangeAspect="1" noChangeArrowheads="1"/>
          </p:cNvPicPr>
          <p:nvPr/>
        </p:nvPicPr>
        <p:blipFill>
          <a:blip r:embed="rId4"/>
          <a:srcRect t="25554"/>
          <a:stretch>
            <a:fillRect/>
          </a:stretch>
        </p:blipFill>
        <p:spPr bwMode="auto">
          <a:xfrm>
            <a:off x="4038600" y="2667000"/>
            <a:ext cx="1196975" cy="3176588"/>
          </a:xfrm>
          <a:prstGeom prst="rect">
            <a:avLst/>
          </a:prstGeom>
          <a:noFill/>
          <a:ln w="38100">
            <a:solidFill>
              <a:srgbClr val="000000"/>
            </a:solidFill>
            <a:miter lim="800000"/>
            <a:headEnd/>
            <a:tailEnd/>
          </a:ln>
        </p:spPr>
      </p:pic>
      <p:pic>
        <p:nvPicPr>
          <p:cNvPr id="25626" name="Picture 26" descr="70% long"/>
          <p:cNvPicPr>
            <a:picLocks noChangeAspect="1" noChangeArrowheads="1"/>
          </p:cNvPicPr>
          <p:nvPr/>
        </p:nvPicPr>
        <p:blipFill>
          <a:blip r:embed="rId5"/>
          <a:srcRect t="16624"/>
          <a:stretch>
            <a:fillRect/>
          </a:stretch>
        </p:blipFill>
        <p:spPr bwMode="auto">
          <a:xfrm>
            <a:off x="5562600" y="2309813"/>
            <a:ext cx="1325563" cy="3557587"/>
          </a:xfrm>
          <a:prstGeom prst="rect">
            <a:avLst/>
          </a:prstGeom>
          <a:noFill/>
          <a:ln w="38100">
            <a:solidFill>
              <a:srgbClr val="000000"/>
            </a:solidFill>
            <a:miter lim="800000"/>
            <a:headEnd/>
            <a:tailEnd/>
          </a:ln>
        </p:spPr>
      </p:pic>
      <p:pic>
        <p:nvPicPr>
          <p:cNvPr id="25627" name="Picture 27" descr="100% long"/>
          <p:cNvPicPr>
            <a:picLocks noChangeAspect="1" noChangeArrowheads="1"/>
          </p:cNvPicPr>
          <p:nvPr/>
        </p:nvPicPr>
        <p:blipFill>
          <a:blip r:embed="rId6"/>
          <a:srcRect/>
          <a:stretch>
            <a:fillRect/>
          </a:stretch>
        </p:blipFill>
        <p:spPr bwMode="auto">
          <a:xfrm>
            <a:off x="7239000" y="1600200"/>
            <a:ext cx="1398588" cy="4267200"/>
          </a:xfrm>
          <a:prstGeom prst="rect">
            <a:avLst/>
          </a:prstGeom>
          <a:noFill/>
          <a:ln w="38100">
            <a:solidFill>
              <a:srgbClr val="000000"/>
            </a:solidFill>
            <a:miter lim="800000"/>
            <a:headEnd/>
            <a:tailEnd/>
          </a:ln>
        </p:spPr>
      </p:pic>
      <p:sp>
        <p:nvSpPr>
          <p:cNvPr id="25628" name="Text Box 28"/>
          <p:cNvSpPr txBox="1">
            <a:spLocks noChangeArrowheads="1"/>
          </p:cNvSpPr>
          <p:nvPr/>
        </p:nvSpPr>
        <p:spPr bwMode="auto">
          <a:xfrm>
            <a:off x="990600" y="5791200"/>
            <a:ext cx="609600" cy="427038"/>
          </a:xfrm>
          <a:prstGeom prst="rect">
            <a:avLst/>
          </a:prstGeom>
          <a:noFill/>
          <a:ln w="9525">
            <a:noFill/>
            <a:miter lim="800000"/>
            <a:headEnd/>
            <a:tailEnd/>
          </a:ln>
          <a:effectLst/>
        </p:spPr>
        <p:txBody>
          <a:bodyPr>
            <a:spAutoFit/>
          </a:bodyPr>
          <a:lstStyle/>
          <a:p>
            <a:pPr>
              <a:spcBef>
                <a:spcPct val="50000"/>
              </a:spcBef>
            </a:pPr>
            <a:r>
              <a:rPr lang="en-US" sz="2200" b="0">
                <a:solidFill>
                  <a:srgbClr val="FFFF00"/>
                </a:solidFill>
              </a:rPr>
              <a:t>0%</a:t>
            </a:r>
          </a:p>
        </p:txBody>
      </p:sp>
      <p:sp>
        <p:nvSpPr>
          <p:cNvPr id="25629" name="Text Box 29"/>
          <p:cNvSpPr txBox="1">
            <a:spLocks noChangeArrowheads="1"/>
          </p:cNvSpPr>
          <p:nvPr/>
        </p:nvSpPr>
        <p:spPr bwMode="auto">
          <a:xfrm>
            <a:off x="2743200" y="5791200"/>
            <a:ext cx="762000" cy="427038"/>
          </a:xfrm>
          <a:prstGeom prst="rect">
            <a:avLst/>
          </a:prstGeom>
          <a:noFill/>
          <a:ln w="9525">
            <a:noFill/>
            <a:miter lim="800000"/>
            <a:headEnd/>
            <a:tailEnd/>
          </a:ln>
          <a:effectLst/>
        </p:spPr>
        <p:txBody>
          <a:bodyPr>
            <a:spAutoFit/>
          </a:bodyPr>
          <a:lstStyle/>
          <a:p>
            <a:pPr>
              <a:spcBef>
                <a:spcPct val="50000"/>
              </a:spcBef>
            </a:pPr>
            <a:r>
              <a:rPr lang="en-US" sz="2200" b="0">
                <a:solidFill>
                  <a:srgbClr val="FFFF00"/>
                </a:solidFill>
              </a:rPr>
              <a:t>20%</a:t>
            </a:r>
          </a:p>
        </p:txBody>
      </p:sp>
      <p:sp>
        <p:nvSpPr>
          <p:cNvPr id="25630" name="Text Box 30"/>
          <p:cNvSpPr txBox="1">
            <a:spLocks noChangeArrowheads="1"/>
          </p:cNvSpPr>
          <p:nvPr/>
        </p:nvSpPr>
        <p:spPr bwMode="auto">
          <a:xfrm>
            <a:off x="4343400" y="5791200"/>
            <a:ext cx="762000" cy="427038"/>
          </a:xfrm>
          <a:prstGeom prst="rect">
            <a:avLst/>
          </a:prstGeom>
          <a:noFill/>
          <a:ln w="9525">
            <a:noFill/>
            <a:miter lim="800000"/>
            <a:headEnd/>
            <a:tailEnd/>
          </a:ln>
          <a:effectLst/>
        </p:spPr>
        <p:txBody>
          <a:bodyPr>
            <a:spAutoFit/>
          </a:bodyPr>
          <a:lstStyle/>
          <a:p>
            <a:pPr>
              <a:spcBef>
                <a:spcPct val="50000"/>
              </a:spcBef>
            </a:pPr>
            <a:r>
              <a:rPr lang="en-US" sz="2200" b="0">
                <a:solidFill>
                  <a:srgbClr val="FFFF00"/>
                </a:solidFill>
              </a:rPr>
              <a:t>50%</a:t>
            </a:r>
          </a:p>
        </p:txBody>
      </p:sp>
      <p:sp>
        <p:nvSpPr>
          <p:cNvPr id="25631" name="Text Box 31"/>
          <p:cNvSpPr txBox="1">
            <a:spLocks noChangeArrowheads="1"/>
          </p:cNvSpPr>
          <p:nvPr/>
        </p:nvSpPr>
        <p:spPr bwMode="auto">
          <a:xfrm>
            <a:off x="5943600" y="5791200"/>
            <a:ext cx="762000" cy="427038"/>
          </a:xfrm>
          <a:prstGeom prst="rect">
            <a:avLst/>
          </a:prstGeom>
          <a:noFill/>
          <a:ln w="9525">
            <a:noFill/>
            <a:miter lim="800000"/>
            <a:headEnd/>
            <a:tailEnd/>
          </a:ln>
          <a:effectLst/>
        </p:spPr>
        <p:txBody>
          <a:bodyPr>
            <a:spAutoFit/>
          </a:bodyPr>
          <a:lstStyle/>
          <a:p>
            <a:pPr>
              <a:spcBef>
                <a:spcPct val="50000"/>
              </a:spcBef>
            </a:pPr>
            <a:r>
              <a:rPr lang="en-US" sz="2200" b="0">
                <a:solidFill>
                  <a:srgbClr val="FFFF00"/>
                </a:solidFill>
              </a:rPr>
              <a:t>70%</a:t>
            </a:r>
          </a:p>
        </p:txBody>
      </p:sp>
      <p:sp>
        <p:nvSpPr>
          <p:cNvPr id="25632" name="Text Box 32"/>
          <p:cNvSpPr txBox="1">
            <a:spLocks noChangeArrowheads="1"/>
          </p:cNvSpPr>
          <p:nvPr/>
        </p:nvSpPr>
        <p:spPr bwMode="auto">
          <a:xfrm>
            <a:off x="7543800" y="5791200"/>
            <a:ext cx="838200" cy="427038"/>
          </a:xfrm>
          <a:prstGeom prst="rect">
            <a:avLst/>
          </a:prstGeom>
          <a:noFill/>
          <a:ln w="9525">
            <a:noFill/>
            <a:miter lim="800000"/>
            <a:headEnd/>
            <a:tailEnd/>
          </a:ln>
          <a:effectLst/>
        </p:spPr>
        <p:txBody>
          <a:bodyPr>
            <a:spAutoFit/>
          </a:bodyPr>
          <a:lstStyle/>
          <a:p>
            <a:pPr>
              <a:spcBef>
                <a:spcPct val="50000"/>
              </a:spcBef>
            </a:pPr>
            <a:r>
              <a:rPr lang="en-US" sz="2200" b="0">
                <a:solidFill>
                  <a:srgbClr val="FFFF00"/>
                </a:solidFill>
              </a:rPr>
              <a:t>100%</a:t>
            </a:r>
          </a:p>
        </p:txBody>
      </p:sp>
      <p:sp>
        <p:nvSpPr>
          <p:cNvPr id="25633" name="Oval 33"/>
          <p:cNvSpPr>
            <a:spLocks noChangeArrowheads="1"/>
          </p:cNvSpPr>
          <p:nvPr/>
        </p:nvSpPr>
        <p:spPr bwMode="auto">
          <a:xfrm>
            <a:off x="1524000" y="5334000"/>
            <a:ext cx="381000" cy="381000"/>
          </a:xfrm>
          <a:prstGeom prst="ellipse">
            <a:avLst/>
          </a:prstGeom>
          <a:noFill/>
          <a:ln w="25400">
            <a:solidFill>
              <a:srgbClr val="FF0000"/>
            </a:solidFill>
            <a:round/>
            <a:headEnd/>
            <a:tailEnd/>
          </a:ln>
          <a:effectLst/>
        </p:spPr>
        <p:txBody>
          <a:bodyPr wrap="none" anchor="ctr"/>
          <a:lstStyle/>
          <a:p>
            <a:endParaRPr lang="en-US"/>
          </a:p>
        </p:txBody>
      </p:sp>
      <p:sp>
        <p:nvSpPr>
          <p:cNvPr id="25617" name="Oval 17"/>
          <p:cNvSpPr>
            <a:spLocks noChangeArrowheads="1"/>
          </p:cNvSpPr>
          <p:nvPr/>
        </p:nvSpPr>
        <p:spPr bwMode="auto">
          <a:xfrm>
            <a:off x="8077200" y="1752600"/>
            <a:ext cx="533400" cy="3962400"/>
          </a:xfrm>
          <a:prstGeom prst="ellipse">
            <a:avLst/>
          </a:prstGeom>
          <a:noFill/>
          <a:ln w="25400">
            <a:solidFill>
              <a:srgbClr val="FF0000"/>
            </a:solidFill>
            <a:round/>
            <a:headEnd/>
            <a:tailEnd/>
          </a:ln>
          <a:effectLst/>
        </p:spPr>
        <p:txBody>
          <a:bodyPr wrap="none" anchor="ctr"/>
          <a:lstStyle/>
          <a:p>
            <a:endParaRPr lang="en-US"/>
          </a:p>
        </p:txBody>
      </p:sp>
      <p:sp>
        <p:nvSpPr>
          <p:cNvPr id="25616" name="Oval 16"/>
          <p:cNvSpPr>
            <a:spLocks noChangeArrowheads="1"/>
          </p:cNvSpPr>
          <p:nvPr/>
        </p:nvSpPr>
        <p:spPr bwMode="auto">
          <a:xfrm>
            <a:off x="6324600" y="2590800"/>
            <a:ext cx="533400" cy="3124200"/>
          </a:xfrm>
          <a:prstGeom prst="ellipse">
            <a:avLst/>
          </a:prstGeom>
          <a:noFill/>
          <a:ln w="25400">
            <a:solidFill>
              <a:srgbClr val="FF0000"/>
            </a:solidFill>
            <a:round/>
            <a:headEnd/>
            <a:tailEnd/>
          </a:ln>
          <a:effectLst/>
        </p:spPr>
        <p:txBody>
          <a:bodyPr wrap="none" anchor="ctr"/>
          <a:lstStyle/>
          <a:p>
            <a:endParaRPr lang="en-US"/>
          </a:p>
        </p:txBody>
      </p:sp>
      <p:sp>
        <p:nvSpPr>
          <p:cNvPr id="25638" name="Oval 38"/>
          <p:cNvSpPr>
            <a:spLocks noChangeArrowheads="1"/>
          </p:cNvSpPr>
          <p:nvPr/>
        </p:nvSpPr>
        <p:spPr bwMode="auto">
          <a:xfrm>
            <a:off x="3276600" y="4343400"/>
            <a:ext cx="304800" cy="1447800"/>
          </a:xfrm>
          <a:prstGeom prst="ellipse">
            <a:avLst/>
          </a:prstGeom>
          <a:noFill/>
          <a:ln w="25400">
            <a:solidFill>
              <a:srgbClr val="FF0000"/>
            </a:solidFill>
            <a:round/>
            <a:headEnd/>
            <a:tailEnd/>
          </a:ln>
          <a:effectLst/>
        </p:spPr>
        <p:txBody>
          <a:bodyPr wrap="none" anchor="ctr"/>
          <a:lstStyle/>
          <a:p>
            <a:endParaRPr lang="en-US"/>
          </a:p>
        </p:txBody>
      </p:sp>
      <p:sp>
        <p:nvSpPr>
          <p:cNvPr id="25639" name="Oval 39"/>
          <p:cNvSpPr>
            <a:spLocks noChangeArrowheads="1"/>
          </p:cNvSpPr>
          <p:nvPr/>
        </p:nvSpPr>
        <p:spPr bwMode="auto">
          <a:xfrm>
            <a:off x="4876800" y="2819400"/>
            <a:ext cx="381000" cy="2895600"/>
          </a:xfrm>
          <a:prstGeom prst="ellipse">
            <a:avLst/>
          </a:prstGeom>
          <a:noFill/>
          <a:ln w="25400">
            <a:solidFill>
              <a:srgbClr val="FF0000"/>
            </a:solidFill>
            <a:round/>
            <a:headEnd/>
            <a:tailEnd/>
          </a:ln>
          <a:effectLst/>
        </p:spPr>
        <p:txBody>
          <a:bodyPr wrap="none" anchor="ctr"/>
          <a:lstStyle/>
          <a:p>
            <a:endParaRPr lang="en-US"/>
          </a:p>
        </p:txBody>
      </p:sp>
      <p:sp>
        <p:nvSpPr>
          <p:cNvPr id="25640" name="Oval 40"/>
          <p:cNvSpPr>
            <a:spLocks noChangeArrowheads="1"/>
          </p:cNvSpPr>
          <p:nvPr/>
        </p:nvSpPr>
        <p:spPr bwMode="auto">
          <a:xfrm>
            <a:off x="3276600" y="2057400"/>
            <a:ext cx="381000" cy="381000"/>
          </a:xfrm>
          <a:prstGeom prst="ellipse">
            <a:avLst/>
          </a:prstGeom>
          <a:noFill/>
          <a:ln w="25400">
            <a:solidFill>
              <a:srgbClr val="FFFF00"/>
            </a:solidFill>
            <a:round/>
            <a:headEnd/>
            <a:tailEnd/>
          </a:ln>
          <a:effectLst/>
        </p:spPr>
        <p:txBody>
          <a:bodyPr wrap="none" anchor="ctr"/>
          <a:lstStyle/>
          <a:p>
            <a:endParaRPr lang="en-US"/>
          </a:p>
        </p:txBody>
      </p:sp>
      <p:sp>
        <p:nvSpPr>
          <p:cNvPr id="25641" name="Oval 41"/>
          <p:cNvSpPr>
            <a:spLocks noChangeArrowheads="1"/>
          </p:cNvSpPr>
          <p:nvPr/>
        </p:nvSpPr>
        <p:spPr bwMode="auto">
          <a:xfrm>
            <a:off x="4876800" y="4114800"/>
            <a:ext cx="304800" cy="609600"/>
          </a:xfrm>
          <a:prstGeom prst="ellipse">
            <a:avLst/>
          </a:prstGeom>
          <a:noFill/>
          <a:ln w="25400">
            <a:solidFill>
              <a:srgbClr val="FFFF00"/>
            </a:solidFill>
            <a:round/>
            <a:headEnd/>
            <a:tailEnd/>
          </a:ln>
          <a:effectLst/>
        </p:spPr>
        <p:txBody>
          <a:bodyPr wrap="none" anchor="ctr"/>
          <a:lstStyle/>
          <a:p>
            <a:endParaRPr lang="en-US"/>
          </a:p>
        </p:txBody>
      </p:sp>
      <p:sp>
        <p:nvSpPr>
          <p:cNvPr id="25642" name="Oval 42"/>
          <p:cNvSpPr>
            <a:spLocks noChangeArrowheads="1"/>
          </p:cNvSpPr>
          <p:nvPr/>
        </p:nvSpPr>
        <p:spPr bwMode="auto">
          <a:xfrm>
            <a:off x="6400800" y="4114800"/>
            <a:ext cx="381000" cy="685800"/>
          </a:xfrm>
          <a:prstGeom prst="ellipse">
            <a:avLst/>
          </a:prstGeom>
          <a:noFill/>
          <a:ln w="25400">
            <a:solidFill>
              <a:srgbClr val="FFFF00"/>
            </a:solidFill>
            <a:round/>
            <a:headEnd/>
            <a:tailEnd/>
          </a:ln>
          <a:effectLst/>
        </p:spPr>
        <p:txBody>
          <a:bodyPr wrap="none" anchor="ctr"/>
          <a:lstStyle/>
          <a:p>
            <a:endParaRPr lang="en-US"/>
          </a:p>
        </p:txBody>
      </p:sp>
      <p:sp>
        <p:nvSpPr>
          <p:cNvPr id="25643" name="Rectangle 43"/>
          <p:cNvSpPr>
            <a:spLocks noChangeArrowheads="1"/>
          </p:cNvSpPr>
          <p:nvPr/>
        </p:nvSpPr>
        <p:spPr bwMode="auto">
          <a:xfrm>
            <a:off x="0" y="1905000"/>
            <a:ext cx="2362200" cy="2133600"/>
          </a:xfrm>
          <a:prstGeom prst="rect">
            <a:avLst/>
          </a:prstGeom>
          <a:noFill/>
          <a:ln w="9525">
            <a:noFill/>
            <a:miter lim="800000"/>
            <a:headEnd/>
            <a:tailEnd/>
          </a:ln>
          <a:effectLst/>
        </p:spPr>
        <p:txBody>
          <a:bodyPr/>
          <a:lstStyle/>
          <a:p>
            <a:pPr marL="342900" indent="-342900">
              <a:lnSpc>
                <a:spcPct val="90000"/>
              </a:lnSpc>
              <a:spcBef>
                <a:spcPct val="20000"/>
              </a:spcBef>
            </a:pPr>
            <a:r>
              <a:rPr lang="en-US" sz="1800" b="0">
                <a:solidFill>
                  <a:srgbClr val="FFFF00"/>
                </a:solidFill>
                <a:latin typeface="Comic Sans MS" pitchFamily="66" charset="0"/>
              </a:rPr>
              <a:t>3. Red – </a:t>
            </a:r>
            <a:r>
              <a:rPr lang="en-US" sz="2000" b="0">
                <a:solidFill>
                  <a:srgbClr val="FFFF00"/>
                </a:solidFill>
                <a:latin typeface="Comic Sans MS" pitchFamily="66" charset="0"/>
              </a:rPr>
              <a:t>slightly soluble in low concentrations of isopropanol, and more soluble in concentrations of isopropanol &gt;20%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0178" name="Picture 2" descr="http://www.chembio.uoguelph.ca/educmat/chm258/anims/paperanim.gif"/>
          <p:cNvPicPr>
            <a:picLocks noChangeAspect="1" noChangeArrowheads="1" noCrop="1"/>
          </p:cNvPicPr>
          <p:nvPr/>
        </p:nvPicPr>
        <p:blipFill>
          <a:blip r:embed="rId2"/>
          <a:srcRect/>
          <a:stretch>
            <a:fillRect/>
          </a:stretch>
        </p:blipFill>
        <p:spPr bwMode="auto">
          <a:xfrm>
            <a:off x="1524000" y="609600"/>
            <a:ext cx="6390362" cy="583120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72480" y="568860"/>
            <a:ext cx="7809120" cy="1146360"/>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dirty="0">
                <a:solidFill>
                  <a:srgbClr val="0000FF"/>
                </a:solidFill>
              </a:rPr>
              <a:t>Gas Liquid Chromatography</a:t>
            </a:r>
          </a:p>
        </p:txBody>
      </p:sp>
      <p:sp>
        <p:nvSpPr>
          <p:cNvPr id="4098" name="Text Box 2"/>
          <p:cNvSpPr txBox="1">
            <a:spLocks noChangeArrowheads="1"/>
          </p:cNvSpPr>
          <p:nvPr/>
        </p:nvSpPr>
        <p:spPr bwMode="auto">
          <a:xfrm>
            <a:off x="1555201" y="2160227"/>
            <a:ext cx="6242400" cy="701731"/>
          </a:xfrm>
          <a:prstGeom prst="rect">
            <a:avLst/>
          </a:prstGeom>
          <a:noFill/>
          <a:ln w="9525">
            <a:noFill/>
            <a:miter lim="800000"/>
            <a:headEnd/>
            <a:tailEnd/>
          </a:ln>
        </p:spPr>
        <p:txBody>
          <a:bodyPr lIns="0" tIns="0" rIns="0" bIns="0">
            <a:spAutoFit/>
          </a:bodyPr>
          <a:lstStyle/>
          <a:p>
            <a:pPr>
              <a:lnSpc>
                <a:spcPct val="95000"/>
              </a:lnSpc>
              <a:buClr>
                <a:srgbClr val="000000"/>
              </a:buClr>
              <a:buSzPct val="45000"/>
              <a:tabLst>
                <a:tab pos="656650" algn="l"/>
                <a:tab pos="1313299" algn="l"/>
                <a:tab pos="1969949" algn="l"/>
                <a:tab pos="2626599" algn="l"/>
                <a:tab pos="3283248" algn="l"/>
                <a:tab pos="3939898" algn="l"/>
                <a:tab pos="4596548" algn="l"/>
                <a:tab pos="5253198" algn="l"/>
                <a:tab pos="5909847" algn="l"/>
              </a:tabLst>
            </a:pPr>
            <a:r>
              <a:rPr lang="en-GB" dirty="0">
                <a:solidFill>
                  <a:srgbClr val="000000"/>
                </a:solidFill>
                <a:latin typeface="Arial" charset="0"/>
              </a:rPr>
              <a:t>Here the mobile phase is an </a:t>
            </a:r>
            <a:r>
              <a:rPr lang="en-GB" dirty="0" err="1">
                <a:solidFill>
                  <a:srgbClr val="000000"/>
                </a:solidFill>
                <a:latin typeface="Arial" charset="0"/>
              </a:rPr>
              <a:t>unreactive</a:t>
            </a:r>
            <a:r>
              <a:rPr lang="en-GB" dirty="0">
                <a:solidFill>
                  <a:srgbClr val="000000"/>
                </a:solidFill>
                <a:latin typeface="Arial" charset="0"/>
              </a:rPr>
              <a:t> </a:t>
            </a:r>
            <a:r>
              <a:rPr lang="en-GB" b="1" dirty="0">
                <a:solidFill>
                  <a:schemeClr val="accent1"/>
                </a:solidFill>
                <a:latin typeface="Arial" charset="0"/>
              </a:rPr>
              <a:t>gas</a:t>
            </a:r>
            <a:r>
              <a:rPr lang="en-GB" b="1" dirty="0">
                <a:solidFill>
                  <a:srgbClr val="000000"/>
                </a:solidFill>
                <a:latin typeface="Arial" charset="0"/>
              </a:rPr>
              <a:t> </a:t>
            </a:r>
            <a:r>
              <a:rPr lang="en-GB" dirty="0">
                <a:solidFill>
                  <a:srgbClr val="000000"/>
                </a:solidFill>
                <a:latin typeface="Arial" charset="0"/>
              </a:rPr>
              <a:t>( </a:t>
            </a:r>
            <a:r>
              <a:rPr lang="en-GB" dirty="0" err="1">
                <a:solidFill>
                  <a:srgbClr val="000000"/>
                </a:solidFill>
                <a:latin typeface="Arial" charset="0"/>
              </a:rPr>
              <a:t>eg</a:t>
            </a:r>
            <a:r>
              <a:rPr lang="en-GB" dirty="0">
                <a:solidFill>
                  <a:srgbClr val="000000"/>
                </a:solidFill>
                <a:latin typeface="Arial" charset="0"/>
              </a:rPr>
              <a:t> Nitrogen) flowing through a tube.</a:t>
            </a:r>
          </a:p>
        </p:txBody>
      </p:sp>
      <p:sp>
        <p:nvSpPr>
          <p:cNvPr id="4099" name="Text Box 3"/>
          <p:cNvSpPr txBox="1">
            <a:spLocks noChangeArrowheads="1"/>
          </p:cNvSpPr>
          <p:nvPr/>
        </p:nvSpPr>
        <p:spPr bwMode="auto">
          <a:xfrm>
            <a:off x="1576801" y="3218738"/>
            <a:ext cx="6026400" cy="1052596"/>
          </a:xfrm>
          <a:prstGeom prst="rect">
            <a:avLst/>
          </a:prstGeom>
          <a:noFill/>
          <a:ln w="9525">
            <a:noFill/>
            <a:miter lim="800000"/>
            <a:headEnd/>
            <a:tailEnd/>
          </a:ln>
        </p:spPr>
        <p:txBody>
          <a:bodyPr lIns="0" tIns="0" rIns="0" bIns="0">
            <a:spAutoFit/>
          </a:bodyPr>
          <a:lstStyle/>
          <a:p>
            <a:pPr>
              <a:lnSpc>
                <a:spcPct val="95000"/>
              </a:lnSpc>
              <a:buClr>
                <a:srgbClr val="000000"/>
              </a:buClr>
              <a:buSzPct val="45000"/>
              <a:tabLst>
                <a:tab pos="656650" algn="l"/>
                <a:tab pos="1313299" algn="l"/>
                <a:tab pos="1969949" algn="l"/>
                <a:tab pos="2626599" algn="l"/>
                <a:tab pos="3283248" algn="l"/>
                <a:tab pos="3939898" algn="l"/>
                <a:tab pos="4596548" algn="l"/>
                <a:tab pos="5253198" algn="l"/>
                <a:tab pos="5909847" algn="l"/>
              </a:tabLst>
            </a:pPr>
            <a:r>
              <a:rPr lang="en-GB" dirty="0">
                <a:solidFill>
                  <a:srgbClr val="000000"/>
                </a:solidFill>
                <a:latin typeface="Arial" charset="0"/>
              </a:rPr>
              <a:t>And the stationary phase is an </a:t>
            </a:r>
            <a:r>
              <a:rPr lang="en-GB" dirty="0" err="1">
                <a:solidFill>
                  <a:srgbClr val="000000"/>
                </a:solidFill>
                <a:latin typeface="Arial" charset="0"/>
              </a:rPr>
              <a:t>involatile</a:t>
            </a:r>
            <a:r>
              <a:rPr lang="en-GB" dirty="0">
                <a:solidFill>
                  <a:srgbClr val="000000"/>
                </a:solidFill>
                <a:latin typeface="Arial" charset="0"/>
              </a:rPr>
              <a:t> </a:t>
            </a:r>
            <a:r>
              <a:rPr lang="en-GB" b="1" dirty="0">
                <a:solidFill>
                  <a:schemeClr val="accent1"/>
                </a:solidFill>
                <a:latin typeface="Arial" charset="0"/>
              </a:rPr>
              <a:t>liquid</a:t>
            </a:r>
            <a:r>
              <a:rPr lang="en-GB" b="1" dirty="0">
                <a:solidFill>
                  <a:srgbClr val="000000"/>
                </a:solidFill>
                <a:latin typeface="Arial" charset="0"/>
              </a:rPr>
              <a:t> </a:t>
            </a:r>
            <a:r>
              <a:rPr lang="en-GB" dirty="0">
                <a:solidFill>
                  <a:srgbClr val="000000"/>
                </a:solidFill>
                <a:latin typeface="Arial" charset="0"/>
              </a:rPr>
              <a:t>held on particles of a solid support.</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1512001" y="2402172"/>
            <a:ext cx="6242400" cy="3128008"/>
          </a:xfrm>
          <a:prstGeom prst="rect">
            <a:avLst/>
          </a:prstGeom>
          <a:noFill/>
        </p:spPr>
      </p:pic>
      <p:sp>
        <p:nvSpPr>
          <p:cNvPr id="5122" name="Text Box 2"/>
          <p:cNvSpPr txBox="1">
            <a:spLocks noChangeArrowheads="1"/>
          </p:cNvSpPr>
          <p:nvPr/>
        </p:nvSpPr>
        <p:spPr bwMode="auto">
          <a:xfrm>
            <a:off x="1296000" y="1382546"/>
            <a:ext cx="6696000" cy="1052596"/>
          </a:xfrm>
          <a:prstGeom prst="rect">
            <a:avLst/>
          </a:prstGeom>
          <a:noFill/>
          <a:ln w="9525">
            <a:noFill/>
            <a:miter lim="800000"/>
            <a:headEnd/>
            <a:tailEnd/>
          </a:ln>
        </p:spPr>
        <p:txBody>
          <a:bodyPr lIns="0" tIns="0" rIns="0" bIns="0">
            <a:spAutoFit/>
          </a:bodyPr>
          <a:lstStyle/>
          <a:p>
            <a:pPr>
              <a:lnSpc>
                <a:spcPct val="95000"/>
              </a:lnSpc>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Lst>
            </a:pPr>
            <a:r>
              <a:rPr lang="en-GB" dirty="0">
                <a:solidFill>
                  <a:srgbClr val="000000"/>
                </a:solidFill>
              </a:rPr>
              <a:t>In the animation below the </a:t>
            </a:r>
            <a:r>
              <a:rPr lang="en-GB" dirty="0">
                <a:solidFill>
                  <a:srgbClr val="FF0000"/>
                </a:solidFill>
              </a:rPr>
              <a:t>red</a:t>
            </a:r>
            <a:r>
              <a:rPr lang="en-GB" dirty="0">
                <a:solidFill>
                  <a:srgbClr val="000000"/>
                </a:solidFill>
              </a:rPr>
              <a:t> molecules are more soluble in the </a:t>
            </a:r>
            <a:r>
              <a:rPr lang="en-GB" dirty="0">
                <a:solidFill>
                  <a:schemeClr val="accent2"/>
                </a:solidFill>
              </a:rPr>
              <a:t>liquid</a:t>
            </a:r>
            <a:r>
              <a:rPr lang="en-GB" dirty="0">
                <a:solidFill>
                  <a:srgbClr val="000000"/>
                </a:solidFill>
              </a:rPr>
              <a:t> (or less volatile) than are the </a:t>
            </a:r>
            <a:r>
              <a:rPr lang="en-GB" dirty="0">
                <a:solidFill>
                  <a:schemeClr val="accent1"/>
                </a:solidFill>
              </a:rPr>
              <a:t>green</a:t>
            </a:r>
            <a:r>
              <a:rPr lang="en-GB" dirty="0">
                <a:solidFill>
                  <a:srgbClr val="000000"/>
                </a:solidFill>
              </a:rPr>
              <a:t> molecules. </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AutoShape 1"/>
          <p:cNvSpPr>
            <a:spLocks noChangeArrowheads="1"/>
          </p:cNvSpPr>
          <p:nvPr/>
        </p:nvSpPr>
        <p:spPr bwMode="auto">
          <a:xfrm>
            <a:off x="3067200" y="1555363"/>
            <a:ext cx="2916000" cy="4471670"/>
          </a:xfrm>
          <a:prstGeom prst="roundRect">
            <a:avLst>
              <a:gd name="adj" fmla="val 46"/>
            </a:avLst>
          </a:prstGeom>
          <a:solidFill>
            <a:srgbClr val="FF9966"/>
          </a:solidFill>
          <a:ln w="9525">
            <a:solidFill>
              <a:srgbClr val="000000"/>
            </a:solidFill>
            <a:round/>
            <a:headEnd/>
            <a:tailEnd/>
          </a:ln>
        </p:spPr>
        <p:txBody>
          <a:bodyPr wrap="none" lIns="82945" tIns="41473" rIns="82945" bIns="41473" anchor="ctr"/>
          <a:lstStyle/>
          <a:p>
            <a:endParaRPr lang="en-US"/>
          </a:p>
        </p:txBody>
      </p:sp>
      <p:sp>
        <p:nvSpPr>
          <p:cNvPr id="7170" name="Freeform 2"/>
          <p:cNvSpPr>
            <a:spLocks noChangeArrowheads="1"/>
          </p:cNvSpPr>
          <p:nvPr/>
        </p:nvSpPr>
        <p:spPr bwMode="auto">
          <a:xfrm>
            <a:off x="2613601" y="2186150"/>
            <a:ext cx="3499200" cy="3532691"/>
          </a:xfrm>
          <a:custGeom>
            <a:avLst/>
            <a:gdLst/>
            <a:ahLst/>
            <a:cxnLst>
              <a:cxn ang="0">
                <a:pos x="0" y="447"/>
              </a:cxn>
              <a:cxn ang="0">
                <a:pos x="3770" y="9046"/>
              </a:cxn>
              <a:cxn ang="0">
                <a:pos x="7408" y="8385"/>
              </a:cxn>
              <a:cxn ang="0">
                <a:pos x="8532" y="1374"/>
              </a:cxn>
              <a:cxn ang="0">
                <a:pos x="10715" y="447"/>
              </a:cxn>
            </a:cxnLst>
            <a:rect l="0" t="0" r="r" b="b"/>
            <a:pathLst>
              <a:path w="10716" h="10817">
                <a:moveTo>
                  <a:pt x="0" y="447"/>
                </a:moveTo>
                <a:cubicBezTo>
                  <a:pt x="5423" y="447"/>
                  <a:pt x="2050" y="7458"/>
                  <a:pt x="3770" y="9046"/>
                </a:cubicBezTo>
                <a:cubicBezTo>
                  <a:pt x="3770" y="9046"/>
                  <a:pt x="6327" y="10816"/>
                  <a:pt x="7408" y="8385"/>
                </a:cubicBezTo>
                <a:cubicBezTo>
                  <a:pt x="8731" y="5409"/>
                  <a:pt x="6878" y="3160"/>
                  <a:pt x="8532" y="1374"/>
                </a:cubicBezTo>
                <a:cubicBezTo>
                  <a:pt x="9804" y="0"/>
                  <a:pt x="10715" y="447"/>
                  <a:pt x="10715" y="447"/>
                </a:cubicBezTo>
              </a:path>
            </a:pathLst>
          </a:custGeom>
          <a:noFill/>
          <a:ln w="144000">
            <a:solidFill>
              <a:srgbClr val="000000"/>
            </a:solidFill>
            <a:round/>
            <a:headEnd/>
            <a:tailEnd/>
          </a:ln>
        </p:spPr>
        <p:txBody>
          <a:bodyPr lIns="82945" tIns="41473" rIns="82945" bIns="41473"/>
          <a:lstStyle/>
          <a:p>
            <a:endParaRPr lang="en-US"/>
          </a:p>
        </p:txBody>
      </p:sp>
      <p:sp>
        <p:nvSpPr>
          <p:cNvPr id="7171" name="Freeform 3"/>
          <p:cNvSpPr>
            <a:spLocks noChangeArrowheads="1"/>
          </p:cNvSpPr>
          <p:nvPr/>
        </p:nvSpPr>
        <p:spPr bwMode="auto">
          <a:xfrm>
            <a:off x="2613601" y="2187591"/>
            <a:ext cx="3499200" cy="3532690"/>
          </a:xfrm>
          <a:custGeom>
            <a:avLst/>
            <a:gdLst/>
            <a:ahLst/>
            <a:cxnLst>
              <a:cxn ang="0">
                <a:pos x="0" y="447"/>
              </a:cxn>
              <a:cxn ang="0">
                <a:pos x="3770" y="9046"/>
              </a:cxn>
              <a:cxn ang="0">
                <a:pos x="7408" y="8385"/>
              </a:cxn>
              <a:cxn ang="0">
                <a:pos x="8532" y="1374"/>
              </a:cxn>
              <a:cxn ang="0">
                <a:pos x="10715" y="447"/>
              </a:cxn>
            </a:cxnLst>
            <a:rect l="0" t="0" r="r" b="b"/>
            <a:pathLst>
              <a:path w="10716" h="10817">
                <a:moveTo>
                  <a:pt x="0" y="447"/>
                </a:moveTo>
                <a:cubicBezTo>
                  <a:pt x="5423" y="447"/>
                  <a:pt x="2050" y="7458"/>
                  <a:pt x="3770" y="9046"/>
                </a:cubicBezTo>
                <a:cubicBezTo>
                  <a:pt x="3770" y="9046"/>
                  <a:pt x="6327" y="10816"/>
                  <a:pt x="7408" y="8385"/>
                </a:cubicBezTo>
                <a:cubicBezTo>
                  <a:pt x="8731" y="5409"/>
                  <a:pt x="6878" y="3160"/>
                  <a:pt x="8532" y="1374"/>
                </a:cubicBezTo>
                <a:cubicBezTo>
                  <a:pt x="9804" y="0"/>
                  <a:pt x="10715" y="447"/>
                  <a:pt x="10715" y="447"/>
                </a:cubicBezTo>
              </a:path>
            </a:pathLst>
          </a:custGeom>
          <a:noFill/>
          <a:ln w="36000">
            <a:solidFill>
              <a:srgbClr val="00FFFF"/>
            </a:solidFill>
            <a:round/>
            <a:headEnd/>
            <a:tailEnd/>
          </a:ln>
        </p:spPr>
        <p:txBody>
          <a:bodyPr lIns="82945" tIns="41473" rIns="82945" bIns="41473"/>
          <a:lstStyle/>
          <a:p>
            <a:endParaRPr lang="en-US"/>
          </a:p>
        </p:txBody>
      </p:sp>
      <p:sp>
        <p:nvSpPr>
          <p:cNvPr id="7172" name="AutoShape 4"/>
          <p:cNvSpPr>
            <a:spLocks noChangeArrowheads="1"/>
          </p:cNvSpPr>
          <p:nvPr/>
        </p:nvSpPr>
        <p:spPr bwMode="auto">
          <a:xfrm>
            <a:off x="2332801" y="2117022"/>
            <a:ext cx="453600" cy="496853"/>
          </a:xfrm>
          <a:prstGeom prst="roundRect">
            <a:avLst>
              <a:gd name="adj" fmla="val 315"/>
            </a:avLst>
          </a:prstGeom>
          <a:solidFill>
            <a:srgbClr val="4C4C4C"/>
          </a:solidFill>
          <a:ln w="9525">
            <a:solidFill>
              <a:srgbClr val="000000"/>
            </a:solidFill>
            <a:round/>
            <a:headEnd/>
            <a:tailEnd/>
          </a:ln>
        </p:spPr>
        <p:txBody>
          <a:bodyPr wrap="none" lIns="82945" tIns="41473" rIns="82945" bIns="41473" anchor="ctr"/>
          <a:lstStyle/>
          <a:p>
            <a:endParaRPr lang="en-US"/>
          </a:p>
        </p:txBody>
      </p:sp>
      <p:sp>
        <p:nvSpPr>
          <p:cNvPr id="7173" name="AutoShape 5"/>
          <p:cNvSpPr>
            <a:spLocks noChangeArrowheads="1"/>
          </p:cNvSpPr>
          <p:nvPr/>
        </p:nvSpPr>
        <p:spPr bwMode="auto">
          <a:xfrm>
            <a:off x="6091200" y="2009012"/>
            <a:ext cx="518400" cy="583261"/>
          </a:xfrm>
          <a:prstGeom prst="roundRect">
            <a:avLst>
              <a:gd name="adj" fmla="val 278"/>
            </a:avLst>
          </a:prstGeom>
          <a:solidFill>
            <a:srgbClr val="4C4C4C"/>
          </a:solidFill>
          <a:ln w="9525">
            <a:solidFill>
              <a:srgbClr val="000000"/>
            </a:solidFill>
            <a:round/>
            <a:headEnd/>
            <a:tailEnd/>
          </a:ln>
        </p:spPr>
        <p:txBody>
          <a:bodyPr wrap="none" lIns="82945" tIns="41473" rIns="82945" bIns="41473" anchor="ctr"/>
          <a:lstStyle/>
          <a:p>
            <a:endParaRPr lang="en-US"/>
          </a:p>
        </p:txBody>
      </p:sp>
      <p:sp>
        <p:nvSpPr>
          <p:cNvPr id="7174" name="AutoShape 6"/>
          <p:cNvSpPr>
            <a:spLocks noChangeArrowheads="1"/>
          </p:cNvSpPr>
          <p:nvPr/>
        </p:nvSpPr>
        <p:spPr bwMode="auto">
          <a:xfrm>
            <a:off x="864001" y="2700284"/>
            <a:ext cx="626400" cy="1944204"/>
          </a:xfrm>
          <a:prstGeom prst="roundRect">
            <a:avLst>
              <a:gd name="adj" fmla="val 227"/>
            </a:avLst>
          </a:prstGeom>
          <a:solidFill>
            <a:srgbClr val="B3B3B3"/>
          </a:solidFill>
          <a:ln w="9525">
            <a:solidFill>
              <a:srgbClr val="000000"/>
            </a:solidFill>
            <a:round/>
            <a:headEnd/>
            <a:tailEnd/>
          </a:ln>
        </p:spPr>
        <p:txBody>
          <a:bodyPr wrap="none" lIns="82945" tIns="41473" rIns="82945" bIns="41473" anchor="ctr"/>
          <a:lstStyle/>
          <a:p>
            <a:endParaRPr lang="en-US"/>
          </a:p>
        </p:txBody>
      </p:sp>
      <p:sp>
        <p:nvSpPr>
          <p:cNvPr id="7175" name="Freeform 7"/>
          <p:cNvSpPr>
            <a:spLocks noChangeArrowheads="1"/>
          </p:cNvSpPr>
          <p:nvPr/>
        </p:nvSpPr>
        <p:spPr bwMode="auto">
          <a:xfrm>
            <a:off x="1101600" y="1939884"/>
            <a:ext cx="1231200" cy="760400"/>
          </a:xfrm>
          <a:custGeom>
            <a:avLst/>
            <a:gdLst/>
            <a:ahLst/>
            <a:cxnLst>
              <a:cxn ang="0">
                <a:pos x="0" y="2329"/>
              </a:cxn>
              <a:cxn ang="0">
                <a:pos x="1494" y="701"/>
              </a:cxn>
              <a:cxn ang="0">
                <a:pos x="3628" y="1400"/>
              </a:cxn>
              <a:cxn ang="0">
                <a:pos x="3771" y="1400"/>
              </a:cxn>
            </a:cxnLst>
            <a:rect l="0" t="0" r="r" b="b"/>
            <a:pathLst>
              <a:path w="3772" h="2330">
                <a:moveTo>
                  <a:pt x="0" y="2329"/>
                </a:moveTo>
                <a:cubicBezTo>
                  <a:pt x="116" y="1574"/>
                  <a:pt x="775" y="0"/>
                  <a:pt x="1494" y="701"/>
                </a:cubicBezTo>
                <a:cubicBezTo>
                  <a:pt x="2226" y="1415"/>
                  <a:pt x="2887" y="1496"/>
                  <a:pt x="3628" y="1400"/>
                </a:cubicBezTo>
                <a:lnTo>
                  <a:pt x="3771" y="1400"/>
                </a:lnTo>
              </a:path>
            </a:pathLst>
          </a:custGeom>
          <a:noFill/>
          <a:ln w="9525">
            <a:solidFill>
              <a:srgbClr val="000000"/>
            </a:solidFill>
            <a:round/>
            <a:headEnd/>
            <a:tailEnd/>
          </a:ln>
        </p:spPr>
        <p:txBody>
          <a:bodyPr lIns="82945" tIns="41473" rIns="82945" bIns="41473"/>
          <a:lstStyle/>
          <a:p>
            <a:endParaRPr lang="en-US"/>
          </a:p>
        </p:txBody>
      </p:sp>
      <p:sp>
        <p:nvSpPr>
          <p:cNvPr id="7176" name="Text Box 8"/>
          <p:cNvSpPr txBox="1">
            <a:spLocks noChangeArrowheads="1"/>
          </p:cNvSpPr>
          <p:nvPr/>
        </p:nvSpPr>
        <p:spPr bwMode="auto">
          <a:xfrm>
            <a:off x="3499200" y="1749785"/>
            <a:ext cx="2073600" cy="423404"/>
          </a:xfrm>
          <a:prstGeom prst="rect">
            <a:avLst/>
          </a:prstGeom>
          <a:noFill/>
          <a:ln w="9525">
            <a:noFill/>
            <a:miter lim="800000"/>
            <a:headEnd/>
            <a:tailEnd/>
          </a:ln>
        </p:spPr>
        <p:txBody>
          <a:bodyPr lIns="0" tIns="0" rIns="0" bIns="0">
            <a:spAutoFit/>
          </a:bodyPr>
          <a:lstStyle/>
          <a:p>
            <a:pPr algn="ctr">
              <a:lnSpc>
                <a:spcPct val="95000"/>
              </a:lnSpc>
              <a:buClr>
                <a:srgbClr val="000000"/>
              </a:buClr>
              <a:buSzPct val="45000"/>
              <a:tabLst>
                <a:tab pos="656650" algn="l"/>
                <a:tab pos="1313299" algn="l"/>
                <a:tab pos="1969949" algn="l"/>
              </a:tabLst>
            </a:pPr>
            <a:r>
              <a:rPr lang="en-GB" sz="2900" dirty="0">
                <a:solidFill>
                  <a:srgbClr val="000000"/>
                </a:solidFill>
              </a:rPr>
              <a:t>Oven</a:t>
            </a:r>
          </a:p>
        </p:txBody>
      </p:sp>
      <p:sp>
        <p:nvSpPr>
          <p:cNvPr id="7177" name="Text Box 9"/>
          <p:cNvSpPr txBox="1">
            <a:spLocks noChangeArrowheads="1"/>
          </p:cNvSpPr>
          <p:nvPr/>
        </p:nvSpPr>
        <p:spPr bwMode="auto">
          <a:xfrm>
            <a:off x="6307201" y="2808295"/>
            <a:ext cx="1663200" cy="423962"/>
          </a:xfrm>
          <a:prstGeom prst="rect">
            <a:avLst/>
          </a:prstGeom>
          <a:noFill/>
          <a:ln w="9525">
            <a:noFill/>
            <a:miter lim="800000"/>
            <a:headEnd/>
            <a:tailEnd/>
          </a:ln>
        </p:spPr>
        <p:txBody>
          <a:bodyPr lIns="0" tIns="0" rIns="0" bIns="0">
            <a:spAutoFit/>
          </a:bodyPr>
          <a:lstStyle/>
          <a:p>
            <a:pPr>
              <a:lnSpc>
                <a:spcPct val="95000"/>
              </a:lnSpc>
              <a:buClr>
                <a:srgbClr val="000000"/>
              </a:buClr>
              <a:buSzPct val="45000"/>
              <a:tabLst>
                <a:tab pos="656650" algn="l"/>
                <a:tab pos="1313299" algn="l"/>
              </a:tabLst>
            </a:pPr>
            <a:r>
              <a:rPr lang="en-GB" sz="2900" dirty="0">
                <a:solidFill>
                  <a:srgbClr val="000000"/>
                </a:solidFill>
              </a:rPr>
              <a:t>Detector</a:t>
            </a:r>
          </a:p>
        </p:txBody>
      </p:sp>
      <p:sp>
        <p:nvSpPr>
          <p:cNvPr id="7178" name="Text Box 10"/>
          <p:cNvSpPr txBox="1">
            <a:spLocks noChangeArrowheads="1"/>
          </p:cNvSpPr>
          <p:nvPr/>
        </p:nvSpPr>
        <p:spPr bwMode="auto">
          <a:xfrm>
            <a:off x="1598401" y="820886"/>
            <a:ext cx="1663200" cy="847924"/>
          </a:xfrm>
          <a:prstGeom prst="rect">
            <a:avLst/>
          </a:prstGeom>
          <a:noFill/>
          <a:ln w="9525">
            <a:noFill/>
            <a:miter lim="800000"/>
            <a:headEnd/>
            <a:tailEnd/>
          </a:ln>
        </p:spPr>
        <p:txBody>
          <a:bodyPr lIns="0" tIns="0" rIns="0" bIns="0">
            <a:spAutoFit/>
          </a:bodyPr>
          <a:lstStyle/>
          <a:p>
            <a:pPr>
              <a:lnSpc>
                <a:spcPct val="95000"/>
              </a:lnSpc>
              <a:buClr>
                <a:srgbClr val="000000"/>
              </a:buClr>
              <a:buSzPct val="45000"/>
              <a:tabLst>
                <a:tab pos="656650" algn="l"/>
                <a:tab pos="1313299" algn="l"/>
              </a:tabLst>
            </a:pPr>
            <a:r>
              <a:rPr lang="en-GB" sz="2900" dirty="0">
                <a:solidFill>
                  <a:srgbClr val="000000"/>
                </a:solidFill>
              </a:rPr>
              <a:t>Injection </a:t>
            </a:r>
          </a:p>
          <a:p>
            <a:pPr>
              <a:lnSpc>
                <a:spcPct val="95000"/>
              </a:lnSpc>
              <a:buClr>
                <a:srgbClr val="000000"/>
              </a:buClr>
              <a:buSzPct val="45000"/>
              <a:tabLst>
                <a:tab pos="656650" algn="l"/>
                <a:tab pos="1313299" algn="l"/>
              </a:tabLst>
            </a:pPr>
            <a:r>
              <a:rPr lang="en-GB" sz="2900" dirty="0">
                <a:solidFill>
                  <a:srgbClr val="000000"/>
                </a:solidFill>
              </a:rPr>
              <a:t>port</a:t>
            </a:r>
          </a:p>
        </p:txBody>
      </p:sp>
      <p:sp>
        <p:nvSpPr>
          <p:cNvPr id="7179" name="Text Box 11"/>
          <p:cNvSpPr txBox="1">
            <a:spLocks noChangeArrowheads="1"/>
          </p:cNvSpPr>
          <p:nvPr/>
        </p:nvSpPr>
        <p:spPr bwMode="auto">
          <a:xfrm>
            <a:off x="648001" y="4817306"/>
            <a:ext cx="1663200" cy="847924"/>
          </a:xfrm>
          <a:prstGeom prst="rect">
            <a:avLst/>
          </a:prstGeom>
          <a:noFill/>
          <a:ln w="9525">
            <a:noFill/>
            <a:miter lim="800000"/>
            <a:headEnd/>
            <a:tailEnd/>
          </a:ln>
        </p:spPr>
        <p:txBody>
          <a:bodyPr lIns="0" tIns="0" rIns="0" bIns="0">
            <a:spAutoFit/>
          </a:bodyPr>
          <a:lstStyle/>
          <a:p>
            <a:pPr>
              <a:lnSpc>
                <a:spcPct val="95000"/>
              </a:lnSpc>
              <a:buClr>
                <a:srgbClr val="000000"/>
              </a:buClr>
              <a:buSzPct val="45000"/>
              <a:tabLst>
                <a:tab pos="656650" algn="l"/>
                <a:tab pos="1313299" algn="l"/>
              </a:tabLst>
            </a:pPr>
            <a:r>
              <a:rPr lang="en-GB" sz="2900" dirty="0">
                <a:solidFill>
                  <a:srgbClr val="000000"/>
                </a:solidFill>
              </a:rPr>
              <a:t>Nitrogen </a:t>
            </a:r>
          </a:p>
          <a:p>
            <a:pPr>
              <a:lnSpc>
                <a:spcPct val="95000"/>
              </a:lnSpc>
              <a:buClr>
                <a:srgbClr val="000000"/>
              </a:buClr>
              <a:buSzPct val="45000"/>
              <a:tabLst>
                <a:tab pos="656650" algn="l"/>
                <a:tab pos="1313299" algn="l"/>
              </a:tabLst>
            </a:pPr>
            <a:r>
              <a:rPr lang="en-GB" sz="2900" dirty="0">
                <a:solidFill>
                  <a:srgbClr val="000000"/>
                </a:solidFill>
              </a:rPr>
              <a:t>cylinder</a:t>
            </a:r>
          </a:p>
        </p:txBody>
      </p:sp>
      <p:sp>
        <p:nvSpPr>
          <p:cNvPr id="7180" name="Text Box 12"/>
          <p:cNvSpPr txBox="1">
            <a:spLocks noChangeArrowheads="1"/>
          </p:cNvSpPr>
          <p:nvPr/>
        </p:nvSpPr>
        <p:spPr bwMode="auto">
          <a:xfrm>
            <a:off x="3736801" y="4126034"/>
            <a:ext cx="1447200" cy="423404"/>
          </a:xfrm>
          <a:prstGeom prst="rect">
            <a:avLst/>
          </a:prstGeom>
          <a:noFill/>
          <a:ln w="9525">
            <a:noFill/>
            <a:miter lim="800000"/>
            <a:headEnd/>
            <a:tailEnd/>
          </a:ln>
        </p:spPr>
        <p:txBody>
          <a:bodyPr lIns="0" tIns="0" rIns="0" bIns="0">
            <a:spAutoFit/>
          </a:bodyPr>
          <a:lstStyle/>
          <a:p>
            <a:pPr>
              <a:lnSpc>
                <a:spcPct val="95000"/>
              </a:lnSpc>
              <a:buClr>
                <a:srgbClr val="000000"/>
              </a:buClr>
              <a:buSzPct val="45000"/>
              <a:tabLst>
                <a:tab pos="656650" algn="l"/>
                <a:tab pos="1313299" algn="l"/>
              </a:tabLst>
            </a:pPr>
            <a:r>
              <a:rPr lang="en-GB" sz="2900" dirty="0">
                <a:solidFill>
                  <a:srgbClr val="000000"/>
                </a:solidFill>
              </a:rPr>
              <a:t>Column</a:t>
            </a:r>
          </a:p>
        </p:txBody>
      </p:sp>
      <p:sp>
        <p:nvSpPr>
          <p:cNvPr id="7182" name="Rectangle 14"/>
          <p:cNvSpPr>
            <a:spLocks noChangeArrowheads="1"/>
          </p:cNvSpPr>
          <p:nvPr/>
        </p:nvSpPr>
        <p:spPr bwMode="auto">
          <a:xfrm>
            <a:off x="6566400" y="1106036"/>
            <a:ext cx="1382400" cy="622145"/>
          </a:xfrm>
          <a:prstGeom prst="rect">
            <a:avLst/>
          </a:prstGeom>
          <a:solidFill>
            <a:srgbClr val="00B8FF"/>
          </a:solidFill>
          <a:ln w="9525">
            <a:solidFill>
              <a:schemeClr val="tx1"/>
            </a:solidFill>
            <a:miter lim="800000"/>
            <a:headEnd/>
            <a:tailEnd/>
          </a:ln>
          <a:effectLst/>
        </p:spPr>
        <p:txBody>
          <a:bodyPr wrap="none" lIns="82945" tIns="41473" rIns="82945" bIns="41473" anchor="ctr"/>
          <a:lstStyle/>
          <a:p>
            <a:pPr algn="ctr"/>
            <a:r>
              <a:rPr lang="en-GB"/>
              <a:t>Recorder</a:t>
            </a:r>
          </a:p>
        </p:txBody>
      </p:sp>
      <p:sp>
        <p:nvSpPr>
          <p:cNvPr id="7185" name="Freeform 17"/>
          <p:cNvSpPr>
            <a:spLocks/>
          </p:cNvSpPr>
          <p:nvPr/>
        </p:nvSpPr>
        <p:spPr bwMode="auto">
          <a:xfrm>
            <a:off x="5909760" y="1209727"/>
            <a:ext cx="656640" cy="794963"/>
          </a:xfrm>
          <a:custGeom>
            <a:avLst/>
            <a:gdLst/>
            <a:ahLst/>
            <a:cxnLst>
              <a:cxn ang="0">
                <a:pos x="312" y="552"/>
              </a:cxn>
              <a:cxn ang="0">
                <a:pos x="24" y="72"/>
              </a:cxn>
              <a:cxn ang="0">
                <a:pos x="456" y="120"/>
              </a:cxn>
            </a:cxnLst>
            <a:rect l="0" t="0" r="r" b="b"/>
            <a:pathLst>
              <a:path w="456" h="552">
                <a:moveTo>
                  <a:pt x="312" y="552"/>
                </a:moveTo>
                <a:cubicBezTo>
                  <a:pt x="156" y="348"/>
                  <a:pt x="0" y="144"/>
                  <a:pt x="24" y="72"/>
                </a:cubicBezTo>
                <a:cubicBezTo>
                  <a:pt x="48" y="0"/>
                  <a:pt x="252" y="60"/>
                  <a:pt x="456" y="120"/>
                </a:cubicBezTo>
              </a:path>
            </a:pathLst>
          </a:custGeom>
          <a:noFill/>
          <a:ln w="9525">
            <a:solidFill>
              <a:schemeClr val="tx1"/>
            </a:solidFill>
            <a:round/>
            <a:headEnd/>
            <a:tailEnd/>
          </a:ln>
          <a:effectLst/>
        </p:spPr>
        <p:txBody>
          <a:bodyPr lIns="82945" tIns="41473" rIns="82945" bIns="41473"/>
          <a:lstStyle/>
          <a:p>
            <a:endParaRPr lang="en-US"/>
          </a:p>
        </p:txBody>
      </p:sp>
      <p:sp>
        <p:nvSpPr>
          <p:cNvPr id="7186" name="Line 18"/>
          <p:cNvSpPr>
            <a:spLocks noChangeShapeType="1"/>
          </p:cNvSpPr>
          <p:nvPr/>
        </p:nvSpPr>
        <p:spPr bwMode="auto">
          <a:xfrm>
            <a:off x="6635520" y="2281199"/>
            <a:ext cx="276480" cy="0"/>
          </a:xfrm>
          <a:prstGeom prst="line">
            <a:avLst/>
          </a:prstGeom>
          <a:noFill/>
          <a:ln w="9525">
            <a:solidFill>
              <a:schemeClr val="tx1"/>
            </a:solidFill>
            <a:round/>
            <a:headEnd/>
            <a:tailEnd/>
          </a:ln>
          <a:effectLst/>
        </p:spPr>
        <p:txBody>
          <a:bodyPr lIns="82945" tIns="41473" rIns="82945" bIns="41473"/>
          <a:lstStyle/>
          <a:p>
            <a:endParaRPr lang="en-US"/>
          </a:p>
        </p:txBody>
      </p:sp>
      <p:sp>
        <p:nvSpPr>
          <p:cNvPr id="7187" name="Line 19"/>
          <p:cNvSpPr>
            <a:spLocks noChangeShapeType="1"/>
          </p:cNvSpPr>
          <p:nvPr/>
        </p:nvSpPr>
        <p:spPr bwMode="auto">
          <a:xfrm>
            <a:off x="6635520" y="2419454"/>
            <a:ext cx="207360" cy="0"/>
          </a:xfrm>
          <a:prstGeom prst="line">
            <a:avLst/>
          </a:prstGeom>
          <a:noFill/>
          <a:ln w="9525">
            <a:solidFill>
              <a:schemeClr val="tx1"/>
            </a:solidFill>
            <a:round/>
            <a:headEnd/>
            <a:tailEnd/>
          </a:ln>
          <a:effectLst/>
        </p:spPr>
        <p:txBody>
          <a:bodyPr lIns="82945" tIns="41473" rIns="82945" bIns="41473"/>
          <a:lstStyle/>
          <a:p>
            <a:endParaRPr lang="en-US"/>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1792801" y="1404148"/>
            <a:ext cx="5832000" cy="4147635"/>
          </a:xfrm>
          <a:prstGeom prst="rect">
            <a:avLst/>
          </a:prstGeom>
          <a:noFill/>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72480" y="568860"/>
            <a:ext cx="7809120" cy="1146360"/>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b="1" dirty="0">
                <a:solidFill>
                  <a:srgbClr val="0000FF"/>
                </a:solidFill>
              </a:rPr>
              <a:t>T</a:t>
            </a:r>
            <a:r>
              <a:rPr lang="en-GB" dirty="0">
                <a:solidFill>
                  <a:srgbClr val="0000FF"/>
                </a:solidFill>
              </a:rPr>
              <a:t>hin</a:t>
            </a:r>
            <a:r>
              <a:rPr lang="en-GB" b="1" dirty="0">
                <a:solidFill>
                  <a:srgbClr val="0000FF"/>
                </a:solidFill>
              </a:rPr>
              <a:t> L</a:t>
            </a:r>
            <a:r>
              <a:rPr lang="en-GB" dirty="0">
                <a:solidFill>
                  <a:srgbClr val="0000FF"/>
                </a:solidFill>
              </a:rPr>
              <a:t>ayer </a:t>
            </a:r>
            <a:r>
              <a:rPr lang="en-GB" b="1" dirty="0">
                <a:solidFill>
                  <a:srgbClr val="0000FF"/>
                </a:solidFill>
              </a:rPr>
              <a:t>C</a:t>
            </a:r>
            <a:r>
              <a:rPr lang="en-GB" dirty="0">
                <a:solidFill>
                  <a:srgbClr val="0000FF"/>
                </a:solidFill>
              </a:rPr>
              <a:t>hromatography</a:t>
            </a:r>
          </a:p>
        </p:txBody>
      </p:sp>
      <p:sp>
        <p:nvSpPr>
          <p:cNvPr id="9218" name="Text Box 2"/>
          <p:cNvSpPr txBox="1">
            <a:spLocks noChangeArrowheads="1"/>
          </p:cNvSpPr>
          <p:nvPr/>
        </p:nvSpPr>
        <p:spPr bwMode="auto">
          <a:xfrm>
            <a:off x="1339200" y="1922603"/>
            <a:ext cx="6696000" cy="350865"/>
          </a:xfrm>
          <a:prstGeom prst="rect">
            <a:avLst/>
          </a:prstGeom>
          <a:noFill/>
          <a:ln w="9525">
            <a:noFill/>
            <a:miter lim="800000"/>
            <a:headEnd/>
            <a:tailEnd/>
          </a:ln>
        </p:spPr>
        <p:txBody>
          <a:bodyPr lIns="0" tIns="0" rIns="0" bIns="0">
            <a:spAutoFit/>
          </a:bodyPr>
          <a:lstStyle/>
          <a:p>
            <a:pPr>
              <a:lnSpc>
                <a:spcPct val="95000"/>
              </a:lnSpc>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Lst>
            </a:pPr>
            <a:r>
              <a:rPr lang="en-GB" dirty="0">
                <a:solidFill>
                  <a:srgbClr val="000000"/>
                </a:solidFill>
              </a:rPr>
              <a:t>Here the mobile phase is a liquid</a:t>
            </a:r>
          </a:p>
        </p:txBody>
      </p:sp>
      <p:sp>
        <p:nvSpPr>
          <p:cNvPr id="9219" name="Text Box 3"/>
          <p:cNvSpPr txBox="1">
            <a:spLocks noChangeArrowheads="1"/>
          </p:cNvSpPr>
          <p:nvPr/>
        </p:nvSpPr>
        <p:spPr bwMode="auto">
          <a:xfrm>
            <a:off x="1447201" y="2721886"/>
            <a:ext cx="6285600" cy="701731"/>
          </a:xfrm>
          <a:prstGeom prst="rect">
            <a:avLst/>
          </a:prstGeom>
          <a:noFill/>
          <a:ln w="9525">
            <a:noFill/>
            <a:miter lim="800000"/>
            <a:headEnd/>
            <a:tailEnd/>
          </a:ln>
        </p:spPr>
        <p:txBody>
          <a:bodyPr lIns="0" tIns="0" rIns="0" bIns="0">
            <a:spAutoFit/>
          </a:bodyPr>
          <a:lstStyle/>
          <a:p>
            <a:pPr>
              <a:lnSpc>
                <a:spcPct val="95000"/>
              </a:lnSpc>
              <a:buClr>
                <a:srgbClr val="000000"/>
              </a:buClr>
              <a:buSzPct val="45000"/>
              <a:tabLst>
                <a:tab pos="656650" algn="l"/>
                <a:tab pos="1313299" algn="l"/>
                <a:tab pos="1969949" algn="l"/>
                <a:tab pos="2626599" algn="l"/>
                <a:tab pos="3283248" algn="l"/>
                <a:tab pos="3939898" algn="l"/>
                <a:tab pos="4596548" algn="l"/>
                <a:tab pos="5253198" algn="l"/>
                <a:tab pos="5909847" algn="l"/>
              </a:tabLst>
            </a:pPr>
            <a:r>
              <a:rPr lang="en-GB" dirty="0">
                <a:solidFill>
                  <a:srgbClr val="000000"/>
                </a:solidFill>
              </a:rPr>
              <a:t>Flowing past a </a:t>
            </a:r>
            <a:r>
              <a:rPr lang="en-GB" b="1" dirty="0">
                <a:solidFill>
                  <a:srgbClr val="000000"/>
                </a:solidFill>
              </a:rPr>
              <a:t>thin layer</a:t>
            </a:r>
            <a:r>
              <a:rPr lang="en-GB" dirty="0">
                <a:solidFill>
                  <a:srgbClr val="000000"/>
                </a:solidFill>
              </a:rPr>
              <a:t> of powder on a solid support.</a:t>
            </a:r>
          </a:p>
        </p:txBody>
      </p:sp>
      <p:sp>
        <p:nvSpPr>
          <p:cNvPr id="9220" name="Text Box 4"/>
          <p:cNvSpPr txBox="1">
            <a:spLocks noChangeArrowheads="1"/>
          </p:cNvSpPr>
          <p:nvPr/>
        </p:nvSpPr>
        <p:spPr bwMode="auto">
          <a:xfrm>
            <a:off x="1404000" y="3607580"/>
            <a:ext cx="6415200" cy="701731"/>
          </a:xfrm>
          <a:prstGeom prst="rect">
            <a:avLst/>
          </a:prstGeom>
          <a:noFill/>
          <a:ln w="9525">
            <a:noFill/>
            <a:miter lim="800000"/>
            <a:headEnd/>
            <a:tailEnd/>
          </a:ln>
        </p:spPr>
        <p:txBody>
          <a:bodyPr lIns="0" tIns="0" rIns="0" bIns="0">
            <a:spAutoFit/>
          </a:bodyPr>
          <a:lstStyle/>
          <a:p>
            <a:pPr>
              <a:lnSpc>
                <a:spcPct val="95000"/>
              </a:lnSpc>
              <a:buClr>
                <a:srgbClr val="000000"/>
              </a:buClr>
              <a:buSzPct val="45000"/>
              <a:tabLst>
                <a:tab pos="656650" algn="l"/>
                <a:tab pos="1313299" algn="l"/>
                <a:tab pos="1969949" algn="l"/>
                <a:tab pos="2626599" algn="l"/>
                <a:tab pos="3283248" algn="l"/>
                <a:tab pos="3939898" algn="l"/>
                <a:tab pos="4596548" algn="l"/>
                <a:tab pos="5253198" algn="l"/>
                <a:tab pos="5909847" algn="l"/>
              </a:tabLst>
            </a:pPr>
            <a:r>
              <a:rPr lang="en-GB" dirty="0">
                <a:solidFill>
                  <a:srgbClr val="000000"/>
                </a:solidFill>
              </a:rPr>
              <a:t>Substances that are less attracted to the solid or are more soluble in the liquid move faster.</a:t>
            </a:r>
          </a:p>
        </p:txBody>
      </p:sp>
      <p:sp>
        <p:nvSpPr>
          <p:cNvPr id="9221" name="Text Box 5"/>
          <p:cNvSpPr txBox="1">
            <a:spLocks noChangeArrowheads="1"/>
          </p:cNvSpPr>
          <p:nvPr/>
        </p:nvSpPr>
        <p:spPr bwMode="auto">
          <a:xfrm>
            <a:off x="1468801" y="4558079"/>
            <a:ext cx="6328800" cy="1052596"/>
          </a:xfrm>
          <a:prstGeom prst="rect">
            <a:avLst/>
          </a:prstGeom>
          <a:noFill/>
          <a:ln w="9525">
            <a:noFill/>
            <a:miter lim="800000"/>
            <a:headEnd/>
            <a:tailEnd/>
          </a:ln>
        </p:spPr>
        <p:txBody>
          <a:bodyPr lIns="0" tIns="0" rIns="0" bIns="0">
            <a:spAutoFit/>
          </a:bodyPr>
          <a:lstStyle/>
          <a:p>
            <a:pPr>
              <a:lnSpc>
                <a:spcPct val="95000"/>
              </a:lnSpc>
              <a:buClr>
                <a:srgbClr val="000000"/>
              </a:buClr>
              <a:buSzPct val="45000"/>
              <a:tabLst>
                <a:tab pos="656650" algn="l"/>
                <a:tab pos="1313299" algn="l"/>
                <a:tab pos="1969949" algn="l"/>
                <a:tab pos="2626599" algn="l"/>
                <a:tab pos="3283248" algn="l"/>
                <a:tab pos="3939898" algn="l"/>
                <a:tab pos="4596548" algn="l"/>
                <a:tab pos="5253198" algn="l"/>
                <a:tab pos="5909847" algn="l"/>
              </a:tabLst>
            </a:pPr>
            <a:r>
              <a:rPr lang="en-GB" dirty="0">
                <a:solidFill>
                  <a:srgbClr val="000000"/>
                </a:solidFill>
              </a:rPr>
              <a:t>And so move further up the plate by the time that the process has been stopped by taking the plate out of the </a:t>
            </a:r>
            <a:r>
              <a:rPr lang="en-GB" dirty="0" err="1">
                <a:solidFill>
                  <a:srgbClr val="000000"/>
                </a:solidFill>
              </a:rPr>
              <a:t>liqiud</a:t>
            </a:r>
            <a:r>
              <a:rPr lang="en-GB" dirty="0">
                <a:solidFill>
                  <a:srgbClr val="000000"/>
                </a:solidFill>
              </a:rPr>
              <a:t>.  - larger </a:t>
            </a:r>
            <a:r>
              <a:rPr lang="en-GB" b="1" dirty="0">
                <a:solidFill>
                  <a:srgbClr val="000000"/>
                </a:solidFill>
              </a:rPr>
              <a:t>Rf</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dissolve">
                                      <p:cBhvr>
                                        <p:cTn id="7" dur="500"/>
                                        <p:tgtEl>
                                          <p:spTgt spid="9219"/>
                                        </p:tgtEl>
                                      </p:cBhvr>
                                    </p:animEffect>
                                  </p:childTnLst>
                                  <p:subTnLst>
                                    <p:audio>
                                      <p:cMediaNode>
                                        <p:cTn display="0" masterRel="sameClick">
                                          <p:stCondLst>
                                            <p:cond evt="begin" delay="0">
                                              <p:tn val="5"/>
                                            </p:cond>
                                          </p:stCondLst>
                                          <p:endCondLst>
                                            <p:cond evt="onStopAudio" delay="0">
                                              <p:tgtEl>
                                                <p:sldTgt/>
                                              </p:tgtEl>
                                            </p:cond>
                                          </p:endCondLst>
                                        </p:cTn>
                                        <p:tgtEl>
                                          <p:sndTgt r:embed="rId3" name="untie.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dissolve">
                                      <p:cBhvr>
                                        <p:cTn id="12" dur="500"/>
                                        <p:tgtEl>
                                          <p:spTgt spid="9220"/>
                                        </p:tgtEl>
                                      </p:cBhvr>
                                    </p:animEffect>
                                  </p:childTnLst>
                                  <p:subTnLst>
                                    <p:audio>
                                      <p:cMediaNode>
                                        <p:cTn display="0" masterRel="sameClick">
                                          <p:stCondLst>
                                            <p:cond evt="begin" delay="0">
                                              <p:tn val="10"/>
                                            </p:cond>
                                          </p:stCondLst>
                                          <p:endCondLst>
                                            <p:cond evt="onStopAudio" delay="0">
                                              <p:tgtEl>
                                                <p:sldTgt/>
                                              </p:tgtEl>
                                            </p:cond>
                                          </p:endCondLst>
                                        </p:cTn>
                                        <p:tgtEl>
                                          <p:sndTgt r:embed="rId3" name="untie.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21"/>
                                        </p:tgtEl>
                                        <p:attrNameLst>
                                          <p:attrName>style.visibility</p:attrName>
                                        </p:attrNameLst>
                                      </p:cBhvr>
                                      <p:to>
                                        <p:strVal val="visible"/>
                                      </p:to>
                                    </p:set>
                                    <p:animEffect transition="in" filter="dissolve">
                                      <p:cBhvr>
                                        <p:cTn id="17" dur="500"/>
                                        <p:tgtEl>
                                          <p:spTgt spid="9221"/>
                                        </p:tgtEl>
                                      </p:cBhvr>
                                    </p:animEffect>
                                  </p:childTnLst>
                                  <p:subTnLst>
                                    <p:audio>
                                      <p:cMediaNode>
                                        <p:cTn display="0" masterRel="sameClick">
                                          <p:stCondLst>
                                            <p:cond evt="begin" delay="0">
                                              <p:tn val="15"/>
                                            </p:cond>
                                          </p:stCondLst>
                                          <p:endCondLst>
                                            <p:cond evt="onStopAudio" delay="0">
                                              <p:tgtEl>
                                                <p:sldTgt/>
                                              </p:tgtEl>
                                            </p:cond>
                                          </p:endCondLst>
                                        </p:cTn>
                                        <p:tgtEl>
                                          <p:sndTgt r:embed="rId3" name="unti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utoUpdateAnimBg="0"/>
      <p:bldP spid="9220" grpId="0" autoUpdateAnimBg="0"/>
      <p:bldP spid="922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srcRect/>
          <a:stretch>
            <a:fillRect/>
          </a:stretch>
        </p:blipFill>
        <p:spPr bwMode="auto">
          <a:xfrm>
            <a:off x="3477600" y="1188125"/>
            <a:ext cx="2937600" cy="4234045"/>
          </a:xfrm>
          <a:prstGeom prst="rect">
            <a:avLst/>
          </a:prstGeom>
          <a:noFill/>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712800" y="1317739"/>
            <a:ext cx="7669199" cy="1052596"/>
          </a:xfrm>
          <a:prstGeom prst="rect">
            <a:avLst/>
          </a:prstGeom>
          <a:noFill/>
          <a:ln w="9525">
            <a:noFill/>
            <a:miter lim="800000"/>
            <a:headEnd/>
            <a:tailEnd/>
          </a:ln>
        </p:spPr>
        <p:txBody>
          <a:bodyPr wrap="square" lIns="0" tIns="0" rIns="0" bIns="0">
            <a:spAutoFit/>
          </a:bodyPr>
          <a:lstStyle/>
          <a:p>
            <a:pPr algn="ctr">
              <a:lnSpc>
                <a:spcPct val="95000"/>
              </a:lnSpc>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3600" dirty="0" smtClean="0">
                <a:solidFill>
                  <a:schemeClr val="accent1"/>
                </a:solidFill>
              </a:rPr>
              <a:t>R</a:t>
            </a:r>
            <a:r>
              <a:rPr lang="en-GB" sz="3600" baseline="-25000" dirty="0" smtClean="0">
                <a:solidFill>
                  <a:schemeClr val="accent1"/>
                </a:solidFill>
              </a:rPr>
              <a:t>f</a:t>
            </a:r>
            <a:r>
              <a:rPr lang="en-GB" sz="3600" dirty="0" smtClean="0">
                <a:solidFill>
                  <a:schemeClr val="accent1"/>
                </a:solidFill>
              </a:rPr>
              <a:t> </a:t>
            </a:r>
            <a:r>
              <a:rPr lang="en-GB" sz="3600" dirty="0" smtClean="0">
                <a:solidFill>
                  <a:schemeClr val="accent1"/>
                </a:solidFill>
              </a:rPr>
              <a:t>= </a:t>
            </a:r>
            <a:r>
              <a:rPr lang="en-GB" sz="3600" u="sng" dirty="0" smtClean="0">
                <a:solidFill>
                  <a:schemeClr val="accent1"/>
                </a:solidFill>
              </a:rPr>
              <a:t>distance moved by substance </a:t>
            </a:r>
          </a:p>
          <a:p>
            <a:pPr algn="ctr">
              <a:lnSpc>
                <a:spcPct val="95000"/>
              </a:lnSpc>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3600" dirty="0" smtClean="0">
                <a:solidFill>
                  <a:schemeClr val="accent1"/>
                </a:solidFill>
              </a:rPr>
              <a:t>           distance </a:t>
            </a:r>
            <a:r>
              <a:rPr lang="en-GB" sz="3600" dirty="0">
                <a:solidFill>
                  <a:schemeClr val="accent1"/>
                </a:solidFill>
              </a:rPr>
              <a:t>moved by solvent front</a:t>
            </a:r>
          </a:p>
        </p:txBody>
      </p:sp>
      <p:sp>
        <p:nvSpPr>
          <p:cNvPr id="11266" name="Text Box 2"/>
          <p:cNvSpPr txBox="1">
            <a:spLocks noChangeArrowheads="1"/>
          </p:cNvSpPr>
          <p:nvPr/>
        </p:nvSpPr>
        <p:spPr bwMode="auto">
          <a:xfrm>
            <a:off x="1360800" y="2981113"/>
            <a:ext cx="6156000" cy="1381340"/>
          </a:xfrm>
          <a:prstGeom prst="rect">
            <a:avLst/>
          </a:prstGeom>
          <a:noFill/>
          <a:ln w="9525">
            <a:noFill/>
            <a:miter lim="800000"/>
            <a:headEnd/>
            <a:tailEnd/>
          </a:ln>
        </p:spPr>
        <p:txBody>
          <a:bodyPr lIns="0" tIns="0" rIns="0" bIns="0">
            <a:spAutoFit/>
          </a:bodyPr>
          <a:lstStyle/>
          <a:p>
            <a:pPr>
              <a:lnSpc>
                <a:spcPct val="93000"/>
              </a:lnSpc>
              <a:buClr>
                <a:srgbClr val="000000"/>
              </a:buClr>
              <a:buSzPct val="45000"/>
              <a:tabLst>
                <a:tab pos="656650" algn="l"/>
                <a:tab pos="1313299" algn="l"/>
                <a:tab pos="1969949" algn="l"/>
                <a:tab pos="2626599" algn="l"/>
                <a:tab pos="3283248" algn="l"/>
                <a:tab pos="3939898" algn="l"/>
                <a:tab pos="4596548" algn="l"/>
                <a:tab pos="5253198" algn="l"/>
                <a:tab pos="5909847" algn="l"/>
              </a:tabLst>
            </a:pPr>
            <a:r>
              <a:rPr lang="en-GB" dirty="0">
                <a:solidFill>
                  <a:srgbClr val="000000"/>
                </a:solidFill>
                <a:latin typeface="Arial" charset="0"/>
              </a:rPr>
              <a:t>For substances that are very  soluble in the liquid R</a:t>
            </a:r>
            <a:r>
              <a:rPr lang="en-GB" baseline="-25000" dirty="0">
                <a:solidFill>
                  <a:srgbClr val="000000"/>
                </a:solidFill>
                <a:latin typeface="Arial" charset="0"/>
              </a:rPr>
              <a:t>f</a:t>
            </a:r>
            <a:r>
              <a:rPr lang="en-GB" dirty="0">
                <a:solidFill>
                  <a:srgbClr val="000000"/>
                </a:solidFill>
                <a:latin typeface="Arial" charset="0"/>
              </a:rPr>
              <a:t> will be close to  ....</a:t>
            </a:r>
          </a:p>
          <a:p>
            <a:pPr>
              <a:lnSpc>
                <a:spcPct val="93000"/>
              </a:lnSpc>
              <a:buClr>
                <a:srgbClr val="000000"/>
              </a:buClr>
              <a:buSzPct val="45000"/>
              <a:tabLst>
                <a:tab pos="656650" algn="l"/>
                <a:tab pos="1313299" algn="l"/>
                <a:tab pos="1969949" algn="l"/>
                <a:tab pos="2626599" algn="l"/>
                <a:tab pos="3283248" algn="l"/>
                <a:tab pos="3939898" algn="l"/>
                <a:tab pos="4596548" algn="l"/>
                <a:tab pos="5253198" algn="l"/>
                <a:tab pos="5909847" algn="l"/>
              </a:tabLst>
            </a:pPr>
            <a:endParaRPr lang="en-GB" dirty="0">
              <a:solidFill>
                <a:srgbClr val="000000"/>
              </a:solidFill>
              <a:latin typeface="Arial" charset="0"/>
            </a:endParaRPr>
          </a:p>
          <a:p>
            <a:pPr>
              <a:lnSpc>
                <a:spcPct val="95000"/>
              </a:lnSpc>
              <a:buClr>
                <a:srgbClr val="000000"/>
              </a:buClr>
              <a:buSzPct val="45000"/>
              <a:tabLst>
                <a:tab pos="656650" algn="l"/>
                <a:tab pos="1313299" algn="l"/>
                <a:tab pos="1969949" algn="l"/>
                <a:tab pos="2626599" algn="l"/>
                <a:tab pos="3283248" algn="l"/>
                <a:tab pos="3939898" algn="l"/>
                <a:tab pos="4596548" algn="l"/>
                <a:tab pos="5253198" algn="l"/>
                <a:tab pos="5909847" algn="l"/>
              </a:tabLst>
            </a:pPr>
            <a:endParaRPr lang="en-GB" dirty="0">
              <a:solidFill>
                <a:srgbClr val="000000"/>
              </a:solidFill>
            </a:endParaRPr>
          </a:p>
        </p:txBody>
      </p:sp>
      <p:sp>
        <p:nvSpPr>
          <p:cNvPr id="11267" name="Text Box 3"/>
          <p:cNvSpPr txBox="1">
            <a:spLocks noChangeArrowheads="1"/>
          </p:cNvSpPr>
          <p:nvPr/>
        </p:nvSpPr>
        <p:spPr bwMode="auto">
          <a:xfrm>
            <a:off x="1404001" y="4450068"/>
            <a:ext cx="6458400" cy="1030475"/>
          </a:xfrm>
          <a:prstGeom prst="rect">
            <a:avLst/>
          </a:prstGeom>
          <a:noFill/>
          <a:ln w="9525">
            <a:noFill/>
            <a:miter lim="800000"/>
            <a:headEnd/>
            <a:tailEnd/>
          </a:ln>
        </p:spPr>
        <p:txBody>
          <a:bodyPr lIns="0" tIns="0" rIns="0" bIns="0">
            <a:spAutoFit/>
          </a:bodyPr>
          <a:lstStyle/>
          <a:p>
            <a:pPr>
              <a:lnSpc>
                <a:spcPct val="93000"/>
              </a:lnSpc>
              <a:buClr>
                <a:srgbClr val="000000"/>
              </a:buClr>
              <a:buSzPct val="45000"/>
              <a:tabLst>
                <a:tab pos="656650" algn="l"/>
                <a:tab pos="1313299" algn="l"/>
                <a:tab pos="1969949" algn="l"/>
                <a:tab pos="2626599" algn="l"/>
                <a:tab pos="3283248" algn="l"/>
                <a:tab pos="3939898" algn="l"/>
                <a:tab pos="4596548" algn="l"/>
                <a:tab pos="5253198" algn="l"/>
                <a:tab pos="5909847" algn="l"/>
              </a:tabLst>
            </a:pPr>
            <a:r>
              <a:rPr lang="en-GB" dirty="0">
                <a:solidFill>
                  <a:srgbClr val="000000"/>
                </a:solidFill>
                <a:latin typeface="Arial" charset="0"/>
              </a:rPr>
              <a:t>For substances that are rather  insoluble in the liquid R</a:t>
            </a:r>
            <a:r>
              <a:rPr lang="en-GB" baseline="-25000" dirty="0">
                <a:solidFill>
                  <a:srgbClr val="000000"/>
                </a:solidFill>
                <a:latin typeface="Arial" charset="0"/>
              </a:rPr>
              <a:t>f</a:t>
            </a:r>
            <a:r>
              <a:rPr lang="en-GB" dirty="0">
                <a:solidFill>
                  <a:srgbClr val="000000"/>
                </a:solidFill>
                <a:latin typeface="Arial" charset="0"/>
              </a:rPr>
              <a:t> will be close to  ....</a:t>
            </a:r>
          </a:p>
          <a:p>
            <a:pPr>
              <a:lnSpc>
                <a:spcPct val="93000"/>
              </a:lnSpc>
              <a:buClr>
                <a:srgbClr val="000000"/>
              </a:buClr>
              <a:buSzPct val="45000"/>
              <a:tabLst>
                <a:tab pos="656650" algn="l"/>
                <a:tab pos="1313299" algn="l"/>
                <a:tab pos="1969949" algn="l"/>
                <a:tab pos="2626599" algn="l"/>
                <a:tab pos="3283248" algn="l"/>
                <a:tab pos="3939898" algn="l"/>
                <a:tab pos="4596548" algn="l"/>
                <a:tab pos="5253198" algn="l"/>
                <a:tab pos="5909847" algn="l"/>
              </a:tabLst>
            </a:pPr>
            <a:endParaRPr lang="en-GB" dirty="0">
              <a:solidFill>
                <a:srgbClr val="000000"/>
              </a:solidFill>
              <a:latin typeface="Arial" charset="0"/>
            </a:endParaRPr>
          </a:p>
        </p:txBody>
      </p:sp>
      <p:sp>
        <p:nvSpPr>
          <p:cNvPr id="11268" name="Text Box 4"/>
          <p:cNvSpPr txBox="1">
            <a:spLocks noChangeArrowheads="1"/>
          </p:cNvSpPr>
          <p:nvPr/>
        </p:nvSpPr>
        <p:spPr bwMode="auto">
          <a:xfrm>
            <a:off x="5943600" y="3276600"/>
            <a:ext cx="1684800" cy="420524"/>
          </a:xfrm>
          <a:prstGeom prst="rect">
            <a:avLst/>
          </a:prstGeom>
          <a:noFill/>
          <a:ln w="9525">
            <a:noFill/>
            <a:miter lim="800000"/>
            <a:headEnd/>
            <a:tailEnd/>
          </a:ln>
        </p:spPr>
        <p:txBody>
          <a:bodyPr lIns="0" tIns="0" rIns="0" bIns="0">
            <a:spAutoFit/>
          </a:bodyPr>
          <a:lstStyle/>
          <a:p>
            <a:pPr algn="ctr">
              <a:lnSpc>
                <a:spcPct val="95000"/>
              </a:lnSpc>
              <a:buClr>
                <a:srgbClr val="000000"/>
              </a:buClr>
              <a:buSzPct val="45000"/>
              <a:tabLst>
                <a:tab pos="656650" algn="l"/>
                <a:tab pos="1313299" algn="l"/>
              </a:tabLst>
            </a:pPr>
            <a:r>
              <a:rPr lang="en-GB" sz="2900" dirty="0">
                <a:solidFill>
                  <a:schemeClr val="accent2"/>
                </a:solidFill>
                <a:latin typeface="Arial" charset="0"/>
              </a:rPr>
              <a:t>1</a:t>
            </a:r>
          </a:p>
        </p:txBody>
      </p:sp>
      <p:sp>
        <p:nvSpPr>
          <p:cNvPr id="11269" name="Text Box 5"/>
          <p:cNvSpPr txBox="1">
            <a:spLocks noChangeArrowheads="1"/>
          </p:cNvSpPr>
          <p:nvPr/>
        </p:nvSpPr>
        <p:spPr bwMode="auto">
          <a:xfrm>
            <a:off x="6019800" y="4800600"/>
            <a:ext cx="885600" cy="420524"/>
          </a:xfrm>
          <a:prstGeom prst="rect">
            <a:avLst/>
          </a:prstGeom>
          <a:noFill/>
          <a:ln w="9525">
            <a:noFill/>
            <a:miter lim="800000"/>
            <a:headEnd/>
            <a:tailEnd/>
          </a:ln>
        </p:spPr>
        <p:txBody>
          <a:bodyPr lIns="0" tIns="0" rIns="0" bIns="0">
            <a:spAutoFit/>
          </a:bodyPr>
          <a:lstStyle/>
          <a:p>
            <a:pPr algn="ctr">
              <a:lnSpc>
                <a:spcPct val="95000"/>
              </a:lnSpc>
              <a:buClr>
                <a:srgbClr val="000000"/>
              </a:buClr>
              <a:buSzPct val="45000"/>
              <a:tabLst>
                <a:tab pos="656650" algn="l"/>
              </a:tabLst>
            </a:pPr>
            <a:r>
              <a:rPr lang="en-GB" sz="2900" dirty="0">
                <a:solidFill>
                  <a:schemeClr val="accent2"/>
                </a:solidFill>
                <a:latin typeface="Arial" charset="0"/>
              </a:rPr>
              <a:t>0</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subTnLst>
                                    <p:audio>
                                      <p:cMediaNode>
                                        <p:cTn display="0" masterRel="sameClick">
                                          <p:stCondLst>
                                            <p:cond evt="begin" delay="0">
                                              <p:tn val="5"/>
                                            </p:cond>
                                          </p:stCondLst>
                                          <p:endCondLst>
                                            <p:cond evt="onStopAudio" delay="0">
                                              <p:tgtEl>
                                                <p:sldTgt/>
                                              </p:tgtEl>
                                            </p:cond>
                                          </p:endCondLst>
                                        </p:cTn>
                                        <p:tgtEl>
                                          <p:sndTgt r:embed="rId3" name="untie.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slide(fromLeft)">
                                      <p:cBhvr>
                                        <p:cTn id="12" dur="500"/>
                                        <p:tgtEl>
                                          <p:spTgt spid="11268"/>
                                        </p:tgtEl>
                                      </p:cBhvr>
                                    </p:animEffect>
                                  </p:childTnLst>
                                  <p:subTnLst>
                                    <p:audio>
                                      <p:cMediaNode>
                                        <p:cTn display="0" masterRel="sameClick">
                                          <p:stCondLst>
                                            <p:cond evt="begin" delay="0">
                                              <p:tn val="10"/>
                                            </p:cond>
                                          </p:stCondLst>
                                          <p:endCondLst>
                                            <p:cond evt="onStopAudio" delay="0">
                                              <p:tgtEl>
                                                <p:sldTgt/>
                                              </p:tgtEl>
                                            </p:cond>
                                          </p:endCondLst>
                                        </p:cTn>
                                        <p:tgtEl>
                                          <p:sndTgt r:embed="rId3" name="untie.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dissolve">
                                      <p:cBhvr>
                                        <p:cTn id="17" dur="500"/>
                                        <p:tgtEl>
                                          <p:spTgt spid="11267"/>
                                        </p:tgtEl>
                                      </p:cBhvr>
                                    </p:animEffect>
                                  </p:childTnLst>
                                  <p:subTnLst>
                                    <p:audio>
                                      <p:cMediaNode>
                                        <p:cTn display="0" masterRel="sameClick">
                                          <p:stCondLst>
                                            <p:cond evt="begin" delay="0">
                                              <p:tn val="15"/>
                                            </p:cond>
                                          </p:stCondLst>
                                          <p:endCondLst>
                                            <p:cond evt="onStopAudio" delay="0">
                                              <p:tgtEl>
                                                <p:sldTgt/>
                                              </p:tgtEl>
                                            </p:cond>
                                          </p:endCondLst>
                                        </p:cTn>
                                        <p:tgtEl>
                                          <p:sndTgt r:embed="rId3" name="untie.wav"/>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1269"/>
                                        </p:tgtEl>
                                        <p:attrNameLst>
                                          <p:attrName>style.visibility</p:attrName>
                                        </p:attrNameLst>
                                      </p:cBhvr>
                                      <p:to>
                                        <p:strVal val="visible"/>
                                      </p:to>
                                    </p:set>
                                    <p:animEffect transition="in" filter="slide(fromLeft)">
                                      <p:cBhvr>
                                        <p:cTn id="22" dur="500"/>
                                        <p:tgtEl>
                                          <p:spTgt spid="11269"/>
                                        </p:tgtEl>
                                      </p:cBhvr>
                                    </p:animEffect>
                                  </p:childTnLst>
                                  <p:subTnLst>
                                    <p:audio>
                                      <p:cMediaNode>
                                        <p:cTn display="0" masterRel="sameClick">
                                          <p:stCondLst>
                                            <p:cond evt="begin" delay="0">
                                              <p:tn val="20"/>
                                            </p:cond>
                                          </p:stCondLst>
                                          <p:endCondLst>
                                            <p:cond evt="onStopAudio" delay="0">
                                              <p:tgtEl>
                                                <p:sldTgt/>
                                              </p:tgtEl>
                                            </p:cond>
                                          </p:endCondLst>
                                        </p:cTn>
                                        <p:tgtEl>
                                          <p:sndTgt r:embed="rId3" name="unti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P spid="11268" grpId="0" autoUpdateAnimBg="0"/>
      <p:bldP spid="1126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5" name="Rectangle 5"/>
          <p:cNvSpPr>
            <a:spLocks noGrp="1" noChangeArrowheads="1"/>
          </p:cNvSpPr>
          <p:nvPr>
            <p:ph type="title"/>
          </p:nvPr>
        </p:nvSpPr>
        <p:spPr/>
        <p:txBody>
          <a:bodyPr/>
          <a:lstStyle/>
          <a:p>
            <a:r>
              <a:rPr lang="en-GB" sz="3200" b="1"/>
              <a:t>What is Chromatography?</a:t>
            </a:r>
            <a:endParaRPr lang="en-US" sz="3200" b="1"/>
          </a:p>
        </p:txBody>
      </p:sp>
      <p:pic>
        <p:nvPicPr>
          <p:cNvPr id="424969" name="Picture 9" descr="Image296"/>
          <p:cNvPicPr>
            <a:picLocks noGrp="1" noChangeAspect="1" noChangeArrowheads="1"/>
          </p:cNvPicPr>
          <p:nvPr>
            <p:ph idx="1"/>
          </p:nvPr>
        </p:nvPicPr>
        <p:blipFill>
          <a:blip r:embed="rId2" cstate="print"/>
          <a:srcRect/>
          <a:stretch>
            <a:fillRect/>
          </a:stretch>
        </p:blipFill>
        <p:spPr>
          <a:xfrm>
            <a:off x="1619250" y="1328738"/>
            <a:ext cx="5427663" cy="3597275"/>
          </a:xfrm>
          <a:noFill/>
          <a:ln w="57150">
            <a:solidFill>
              <a:srgbClr val="000000"/>
            </a:solidFill>
          </a:ln>
          <a:effectLst>
            <a:outerShdw dist="152928" dir="2901988" algn="ctr" rotWithShape="0">
              <a:schemeClr val="accent2"/>
            </a:outerShdw>
          </a:effectLst>
        </p:spPr>
      </p:pic>
      <p:sp>
        <p:nvSpPr>
          <p:cNvPr id="424971" name="Text Box 11"/>
          <p:cNvSpPr txBox="1">
            <a:spLocks noChangeArrowheads="1"/>
          </p:cNvSpPr>
          <p:nvPr/>
        </p:nvSpPr>
        <p:spPr bwMode="auto">
          <a:xfrm>
            <a:off x="1784350" y="5178425"/>
            <a:ext cx="6294438" cy="1311275"/>
          </a:xfrm>
          <a:prstGeom prst="rect">
            <a:avLst/>
          </a:prstGeom>
          <a:noFill/>
          <a:ln w="9525">
            <a:noFill/>
            <a:miter lim="800000"/>
            <a:headEnd/>
            <a:tailEnd/>
          </a:ln>
          <a:effectLst/>
        </p:spPr>
        <p:txBody>
          <a:bodyPr>
            <a:spAutoFit/>
          </a:bodyPr>
          <a:lstStyle/>
          <a:p>
            <a:pPr>
              <a:spcBef>
                <a:spcPct val="50000"/>
              </a:spcBef>
            </a:pPr>
            <a:r>
              <a:rPr lang="en-GB" sz="2000" dirty="0">
                <a:solidFill>
                  <a:srgbClr val="FF0000"/>
                </a:solidFill>
                <a:latin typeface="Verdana" pitchFamily="34" charset="0"/>
              </a:rPr>
              <a:t>Derived from the Greek word</a:t>
            </a:r>
            <a:r>
              <a:rPr lang="en-GB" sz="2000" b="1" i="1" dirty="0">
                <a:solidFill>
                  <a:srgbClr val="FF0000"/>
                </a:solidFill>
                <a:latin typeface="Verdana" pitchFamily="34" charset="0"/>
              </a:rPr>
              <a:t> </a:t>
            </a:r>
            <a:r>
              <a:rPr lang="en-GB" sz="2000" b="1" i="1" dirty="0" err="1">
                <a:solidFill>
                  <a:srgbClr val="FF0000"/>
                </a:solidFill>
                <a:latin typeface="Verdana" pitchFamily="34" charset="0"/>
              </a:rPr>
              <a:t>Chroma</a:t>
            </a:r>
            <a:r>
              <a:rPr lang="en-GB" sz="2000" b="1" i="1" dirty="0">
                <a:solidFill>
                  <a:srgbClr val="FF0000"/>
                </a:solidFill>
                <a:latin typeface="Verdana" pitchFamily="34" charset="0"/>
              </a:rPr>
              <a:t> </a:t>
            </a:r>
            <a:r>
              <a:rPr lang="en-GB" sz="2000" dirty="0">
                <a:solidFill>
                  <a:srgbClr val="FF0000"/>
                </a:solidFill>
                <a:latin typeface="Verdana" pitchFamily="34" charset="0"/>
              </a:rPr>
              <a:t>meaning colour, chromatography provides a way to identify unknown compounds and separate mixtures</a:t>
            </a:r>
            <a:endParaRPr lang="en-US" sz="2000" dirty="0">
              <a:solidFill>
                <a:srgbClr val="FF0000"/>
              </a:solidFill>
              <a:latin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b="0" dirty="0"/>
              <a:t>What is Chromatography?</a:t>
            </a:r>
          </a:p>
        </p:txBody>
      </p:sp>
      <p:sp>
        <p:nvSpPr>
          <p:cNvPr id="31747" name="Text Box 3"/>
          <p:cNvSpPr txBox="1">
            <a:spLocks noChangeArrowheads="1"/>
          </p:cNvSpPr>
          <p:nvPr/>
        </p:nvSpPr>
        <p:spPr bwMode="auto">
          <a:xfrm>
            <a:off x="1447800" y="1587500"/>
            <a:ext cx="6248400" cy="1917700"/>
          </a:xfrm>
          <a:prstGeom prst="rect">
            <a:avLst/>
          </a:prstGeom>
          <a:noFill/>
          <a:ln w="9525">
            <a:noFill/>
            <a:miter lim="800000"/>
            <a:headEnd/>
            <a:tailEnd/>
          </a:ln>
          <a:effectLst/>
        </p:spPr>
        <p:txBody>
          <a:bodyPr>
            <a:spAutoFit/>
          </a:bodyPr>
          <a:lstStyle/>
          <a:p>
            <a:pPr>
              <a:spcBef>
                <a:spcPct val="50000"/>
              </a:spcBef>
            </a:pPr>
            <a:r>
              <a:rPr lang="en-US" b="0" dirty="0">
                <a:latin typeface="Comic Sans MS" pitchFamily="66" charset="0"/>
              </a:rPr>
              <a:t>Chromatography is a technique for separating mixtures into their components in order to analyze, identify, purify, and/or quantify the mixture or components.</a:t>
            </a:r>
          </a:p>
        </p:txBody>
      </p:sp>
      <p:sp>
        <p:nvSpPr>
          <p:cNvPr id="31751" name="Oval 7"/>
          <p:cNvSpPr>
            <a:spLocks noChangeArrowheads="1"/>
          </p:cNvSpPr>
          <p:nvPr/>
        </p:nvSpPr>
        <p:spPr bwMode="auto">
          <a:xfrm>
            <a:off x="1371600" y="4800600"/>
            <a:ext cx="762000" cy="838200"/>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1752" name="Oval 8"/>
          <p:cNvSpPr>
            <a:spLocks noChangeArrowheads="1"/>
          </p:cNvSpPr>
          <p:nvPr/>
        </p:nvSpPr>
        <p:spPr bwMode="auto">
          <a:xfrm>
            <a:off x="1600200" y="4343400"/>
            <a:ext cx="762000" cy="838200"/>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1753" name="Oval 9"/>
          <p:cNvSpPr>
            <a:spLocks noChangeArrowheads="1"/>
          </p:cNvSpPr>
          <p:nvPr/>
        </p:nvSpPr>
        <p:spPr bwMode="auto">
          <a:xfrm>
            <a:off x="990600" y="4343400"/>
            <a:ext cx="762000" cy="838200"/>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1754" name="Oval 10"/>
          <p:cNvSpPr>
            <a:spLocks noChangeArrowheads="1"/>
          </p:cNvSpPr>
          <p:nvPr/>
        </p:nvSpPr>
        <p:spPr bwMode="auto">
          <a:xfrm>
            <a:off x="1600200" y="5257800"/>
            <a:ext cx="304800" cy="3048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1755" name="Rectangle 11"/>
          <p:cNvSpPr>
            <a:spLocks noChangeArrowheads="1"/>
          </p:cNvSpPr>
          <p:nvPr/>
        </p:nvSpPr>
        <p:spPr bwMode="auto">
          <a:xfrm>
            <a:off x="1295400" y="4572000"/>
            <a:ext cx="152400" cy="228600"/>
          </a:xfrm>
          <a:prstGeom prst="rect">
            <a:avLst/>
          </a:prstGeom>
          <a:solidFill>
            <a:srgbClr val="000099"/>
          </a:solidFill>
          <a:ln w="9525">
            <a:solidFill>
              <a:schemeClr val="tx1"/>
            </a:solidFill>
            <a:miter lim="800000"/>
            <a:headEnd/>
            <a:tailEnd/>
          </a:ln>
          <a:effectLst/>
        </p:spPr>
        <p:txBody>
          <a:bodyPr wrap="none" anchor="ctr"/>
          <a:lstStyle/>
          <a:p>
            <a:endParaRPr lang="en-US"/>
          </a:p>
        </p:txBody>
      </p:sp>
      <p:sp>
        <p:nvSpPr>
          <p:cNvPr id="31756" name="Rectangle 12"/>
          <p:cNvSpPr>
            <a:spLocks noChangeArrowheads="1"/>
          </p:cNvSpPr>
          <p:nvPr/>
        </p:nvSpPr>
        <p:spPr bwMode="auto">
          <a:xfrm>
            <a:off x="1676400" y="5029200"/>
            <a:ext cx="152400" cy="228600"/>
          </a:xfrm>
          <a:prstGeom prst="rect">
            <a:avLst/>
          </a:prstGeom>
          <a:solidFill>
            <a:srgbClr val="000099"/>
          </a:solidFill>
          <a:ln w="9525">
            <a:solidFill>
              <a:schemeClr val="tx1"/>
            </a:solidFill>
            <a:miter lim="800000"/>
            <a:headEnd/>
            <a:tailEnd/>
          </a:ln>
          <a:effectLst/>
        </p:spPr>
        <p:txBody>
          <a:bodyPr wrap="none" anchor="ctr"/>
          <a:lstStyle/>
          <a:p>
            <a:endParaRPr lang="en-US"/>
          </a:p>
        </p:txBody>
      </p:sp>
      <p:sp>
        <p:nvSpPr>
          <p:cNvPr id="31757" name="Oval 13"/>
          <p:cNvSpPr>
            <a:spLocks noChangeArrowheads="1"/>
          </p:cNvSpPr>
          <p:nvPr/>
        </p:nvSpPr>
        <p:spPr bwMode="auto">
          <a:xfrm>
            <a:off x="1524000" y="4724400"/>
            <a:ext cx="304800" cy="3048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1758" name="Rectangle 14"/>
          <p:cNvSpPr>
            <a:spLocks noChangeArrowheads="1"/>
          </p:cNvSpPr>
          <p:nvPr/>
        </p:nvSpPr>
        <p:spPr bwMode="auto">
          <a:xfrm>
            <a:off x="1905000" y="4572000"/>
            <a:ext cx="152400" cy="228600"/>
          </a:xfrm>
          <a:prstGeom prst="rect">
            <a:avLst/>
          </a:prstGeom>
          <a:solidFill>
            <a:srgbClr val="000099"/>
          </a:solidFill>
          <a:ln w="9525">
            <a:solidFill>
              <a:schemeClr val="tx1"/>
            </a:solidFill>
            <a:miter lim="800000"/>
            <a:headEnd/>
            <a:tailEnd/>
          </a:ln>
          <a:effectLst/>
        </p:spPr>
        <p:txBody>
          <a:bodyPr wrap="none" anchor="ctr"/>
          <a:lstStyle/>
          <a:p>
            <a:endParaRPr lang="en-US"/>
          </a:p>
        </p:txBody>
      </p:sp>
      <p:sp>
        <p:nvSpPr>
          <p:cNvPr id="31759" name="Oval 15"/>
          <p:cNvSpPr>
            <a:spLocks noChangeArrowheads="1"/>
          </p:cNvSpPr>
          <p:nvPr/>
        </p:nvSpPr>
        <p:spPr bwMode="auto">
          <a:xfrm>
            <a:off x="2057400" y="4800600"/>
            <a:ext cx="304800" cy="3048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1760" name="Oval 16"/>
          <p:cNvSpPr>
            <a:spLocks noChangeArrowheads="1"/>
          </p:cNvSpPr>
          <p:nvPr/>
        </p:nvSpPr>
        <p:spPr bwMode="auto">
          <a:xfrm>
            <a:off x="1905000" y="4953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1761" name="Oval 17"/>
          <p:cNvSpPr>
            <a:spLocks noChangeArrowheads="1"/>
          </p:cNvSpPr>
          <p:nvPr/>
        </p:nvSpPr>
        <p:spPr bwMode="auto">
          <a:xfrm>
            <a:off x="1524000" y="45720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1750" name="Oval 6"/>
          <p:cNvSpPr>
            <a:spLocks noChangeArrowheads="1"/>
          </p:cNvSpPr>
          <p:nvPr/>
        </p:nvSpPr>
        <p:spPr bwMode="auto">
          <a:xfrm>
            <a:off x="1143000" y="4953000"/>
            <a:ext cx="304800" cy="3048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1762" name="Oval 18"/>
          <p:cNvSpPr>
            <a:spLocks noChangeArrowheads="1"/>
          </p:cNvSpPr>
          <p:nvPr/>
        </p:nvSpPr>
        <p:spPr bwMode="auto">
          <a:xfrm>
            <a:off x="4419600" y="4038600"/>
            <a:ext cx="762000" cy="838200"/>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1763" name="Oval 19"/>
          <p:cNvSpPr>
            <a:spLocks noChangeArrowheads="1"/>
          </p:cNvSpPr>
          <p:nvPr/>
        </p:nvSpPr>
        <p:spPr bwMode="auto">
          <a:xfrm>
            <a:off x="3886200" y="4038600"/>
            <a:ext cx="762000" cy="838200"/>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1764" name="Oval 20"/>
          <p:cNvSpPr>
            <a:spLocks noChangeArrowheads="1"/>
          </p:cNvSpPr>
          <p:nvPr/>
        </p:nvSpPr>
        <p:spPr bwMode="auto">
          <a:xfrm>
            <a:off x="4191000" y="4191000"/>
            <a:ext cx="762000" cy="838200"/>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31765" name="Oval 21"/>
          <p:cNvSpPr>
            <a:spLocks noChangeArrowheads="1"/>
          </p:cNvSpPr>
          <p:nvPr/>
        </p:nvSpPr>
        <p:spPr bwMode="auto">
          <a:xfrm>
            <a:off x="5181600" y="5181600"/>
            <a:ext cx="304800" cy="3048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1766" name="Rectangle 22"/>
          <p:cNvSpPr>
            <a:spLocks noChangeArrowheads="1"/>
          </p:cNvSpPr>
          <p:nvPr/>
        </p:nvSpPr>
        <p:spPr bwMode="auto">
          <a:xfrm>
            <a:off x="4572000" y="5257800"/>
            <a:ext cx="152400" cy="228600"/>
          </a:xfrm>
          <a:prstGeom prst="rect">
            <a:avLst/>
          </a:prstGeom>
          <a:solidFill>
            <a:srgbClr val="000099"/>
          </a:solidFill>
          <a:ln w="9525">
            <a:solidFill>
              <a:schemeClr val="tx1"/>
            </a:solidFill>
            <a:miter lim="800000"/>
            <a:headEnd/>
            <a:tailEnd/>
          </a:ln>
          <a:effectLst/>
        </p:spPr>
        <p:txBody>
          <a:bodyPr wrap="none" anchor="ctr"/>
          <a:lstStyle/>
          <a:p>
            <a:endParaRPr lang="en-US"/>
          </a:p>
        </p:txBody>
      </p:sp>
      <p:sp>
        <p:nvSpPr>
          <p:cNvPr id="31767" name="Rectangle 23"/>
          <p:cNvSpPr>
            <a:spLocks noChangeArrowheads="1"/>
          </p:cNvSpPr>
          <p:nvPr/>
        </p:nvSpPr>
        <p:spPr bwMode="auto">
          <a:xfrm>
            <a:off x="4267200" y="5257800"/>
            <a:ext cx="152400" cy="228600"/>
          </a:xfrm>
          <a:prstGeom prst="rect">
            <a:avLst/>
          </a:prstGeom>
          <a:solidFill>
            <a:srgbClr val="000099"/>
          </a:solidFill>
          <a:ln w="9525">
            <a:solidFill>
              <a:schemeClr val="tx1"/>
            </a:solidFill>
            <a:miter lim="800000"/>
            <a:headEnd/>
            <a:tailEnd/>
          </a:ln>
          <a:effectLst/>
        </p:spPr>
        <p:txBody>
          <a:bodyPr wrap="none" anchor="ctr"/>
          <a:lstStyle/>
          <a:p>
            <a:endParaRPr lang="en-US"/>
          </a:p>
        </p:txBody>
      </p:sp>
      <p:sp>
        <p:nvSpPr>
          <p:cNvPr id="31768" name="Oval 24"/>
          <p:cNvSpPr>
            <a:spLocks noChangeArrowheads="1"/>
          </p:cNvSpPr>
          <p:nvPr/>
        </p:nvSpPr>
        <p:spPr bwMode="auto">
          <a:xfrm>
            <a:off x="5257800" y="4876800"/>
            <a:ext cx="304800" cy="3048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1769" name="Rectangle 25"/>
          <p:cNvSpPr>
            <a:spLocks noChangeArrowheads="1"/>
          </p:cNvSpPr>
          <p:nvPr/>
        </p:nvSpPr>
        <p:spPr bwMode="auto">
          <a:xfrm>
            <a:off x="4419600" y="5334000"/>
            <a:ext cx="152400" cy="228600"/>
          </a:xfrm>
          <a:prstGeom prst="rect">
            <a:avLst/>
          </a:prstGeom>
          <a:solidFill>
            <a:srgbClr val="000099"/>
          </a:solidFill>
          <a:ln w="9525">
            <a:solidFill>
              <a:schemeClr val="tx1"/>
            </a:solidFill>
            <a:miter lim="800000"/>
            <a:headEnd/>
            <a:tailEnd/>
          </a:ln>
          <a:effectLst/>
        </p:spPr>
        <p:txBody>
          <a:bodyPr wrap="none" anchor="ctr"/>
          <a:lstStyle/>
          <a:p>
            <a:endParaRPr lang="en-US"/>
          </a:p>
        </p:txBody>
      </p:sp>
      <p:sp>
        <p:nvSpPr>
          <p:cNvPr id="31770" name="Oval 26"/>
          <p:cNvSpPr>
            <a:spLocks noChangeArrowheads="1"/>
          </p:cNvSpPr>
          <p:nvPr/>
        </p:nvSpPr>
        <p:spPr bwMode="auto">
          <a:xfrm>
            <a:off x="5029200" y="5029200"/>
            <a:ext cx="304800" cy="3048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1771" name="Oval 27"/>
          <p:cNvSpPr>
            <a:spLocks noChangeArrowheads="1"/>
          </p:cNvSpPr>
          <p:nvPr/>
        </p:nvSpPr>
        <p:spPr bwMode="auto">
          <a:xfrm>
            <a:off x="3886200" y="51816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1772" name="Oval 28"/>
          <p:cNvSpPr>
            <a:spLocks noChangeArrowheads="1"/>
          </p:cNvSpPr>
          <p:nvPr/>
        </p:nvSpPr>
        <p:spPr bwMode="auto">
          <a:xfrm>
            <a:off x="3962400" y="52578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1773" name="Oval 29"/>
          <p:cNvSpPr>
            <a:spLocks noChangeArrowheads="1"/>
          </p:cNvSpPr>
          <p:nvPr/>
        </p:nvSpPr>
        <p:spPr bwMode="auto">
          <a:xfrm>
            <a:off x="5410200" y="5029200"/>
            <a:ext cx="304800" cy="3048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1774" name="Line 30"/>
          <p:cNvSpPr>
            <a:spLocks noChangeShapeType="1"/>
          </p:cNvSpPr>
          <p:nvPr/>
        </p:nvSpPr>
        <p:spPr bwMode="auto">
          <a:xfrm>
            <a:off x="2590800" y="4953000"/>
            <a:ext cx="1219200" cy="0"/>
          </a:xfrm>
          <a:prstGeom prst="line">
            <a:avLst/>
          </a:prstGeom>
          <a:noFill/>
          <a:ln w="38100">
            <a:solidFill>
              <a:schemeClr val="tx1"/>
            </a:solidFill>
            <a:round/>
            <a:headEnd/>
            <a:tailEnd type="triangle" w="med" len="med"/>
          </a:ln>
          <a:effectLst/>
        </p:spPr>
        <p:txBody>
          <a:bodyPr/>
          <a:lstStyle/>
          <a:p>
            <a:endParaRPr lang="en-US"/>
          </a:p>
        </p:txBody>
      </p:sp>
      <p:sp>
        <p:nvSpPr>
          <p:cNvPr id="31775" name="Text Box 31"/>
          <p:cNvSpPr txBox="1">
            <a:spLocks noChangeArrowheads="1"/>
          </p:cNvSpPr>
          <p:nvPr/>
        </p:nvSpPr>
        <p:spPr bwMode="auto">
          <a:xfrm>
            <a:off x="2590800" y="4572000"/>
            <a:ext cx="1066800" cy="366713"/>
          </a:xfrm>
          <a:prstGeom prst="rect">
            <a:avLst/>
          </a:prstGeom>
          <a:noFill/>
          <a:ln w="9525">
            <a:noFill/>
            <a:miter lim="800000"/>
            <a:headEnd/>
            <a:tailEnd/>
          </a:ln>
          <a:effectLst/>
        </p:spPr>
        <p:txBody>
          <a:bodyPr>
            <a:spAutoFit/>
          </a:bodyPr>
          <a:lstStyle/>
          <a:p>
            <a:pPr>
              <a:spcBef>
                <a:spcPct val="50000"/>
              </a:spcBef>
            </a:pPr>
            <a:r>
              <a:rPr lang="en-US" sz="1800"/>
              <a:t>Separate</a:t>
            </a:r>
          </a:p>
        </p:txBody>
      </p:sp>
      <p:sp>
        <p:nvSpPr>
          <p:cNvPr id="31776" name="Line 32"/>
          <p:cNvSpPr>
            <a:spLocks noChangeShapeType="1"/>
          </p:cNvSpPr>
          <p:nvPr/>
        </p:nvSpPr>
        <p:spPr bwMode="auto">
          <a:xfrm>
            <a:off x="6019800" y="5029200"/>
            <a:ext cx="1066800" cy="0"/>
          </a:xfrm>
          <a:prstGeom prst="line">
            <a:avLst/>
          </a:prstGeom>
          <a:noFill/>
          <a:ln w="38100">
            <a:solidFill>
              <a:schemeClr val="tx1"/>
            </a:solidFill>
            <a:round/>
            <a:headEnd/>
            <a:tailEnd type="triangle" w="med" len="med"/>
          </a:ln>
          <a:effectLst/>
        </p:spPr>
        <p:txBody>
          <a:bodyPr/>
          <a:lstStyle/>
          <a:p>
            <a:endParaRPr lang="en-US"/>
          </a:p>
        </p:txBody>
      </p:sp>
      <p:sp>
        <p:nvSpPr>
          <p:cNvPr id="31777" name="Text Box 33"/>
          <p:cNvSpPr txBox="1">
            <a:spLocks noChangeArrowheads="1"/>
          </p:cNvSpPr>
          <p:nvPr/>
        </p:nvSpPr>
        <p:spPr bwMode="auto">
          <a:xfrm>
            <a:off x="7162800" y="4191000"/>
            <a:ext cx="1371600" cy="1768475"/>
          </a:xfrm>
          <a:prstGeom prst="rect">
            <a:avLst/>
          </a:prstGeom>
          <a:noFill/>
          <a:ln w="9525">
            <a:noFill/>
            <a:miter lim="800000"/>
            <a:headEnd/>
            <a:tailEnd/>
          </a:ln>
          <a:effectLst/>
        </p:spPr>
        <p:txBody>
          <a:bodyPr>
            <a:spAutoFit/>
          </a:bodyPr>
          <a:lstStyle/>
          <a:p>
            <a:pPr>
              <a:spcBef>
                <a:spcPct val="50000"/>
              </a:spcBef>
              <a:buFontTx/>
              <a:buChar char="•"/>
            </a:pPr>
            <a:r>
              <a:rPr lang="en-US" sz="2000"/>
              <a:t> Analyze</a:t>
            </a:r>
          </a:p>
          <a:p>
            <a:pPr>
              <a:spcBef>
                <a:spcPct val="50000"/>
              </a:spcBef>
              <a:buFontTx/>
              <a:buChar char="•"/>
            </a:pPr>
            <a:r>
              <a:rPr lang="en-US" sz="2000"/>
              <a:t> Identify</a:t>
            </a:r>
          </a:p>
          <a:p>
            <a:pPr>
              <a:spcBef>
                <a:spcPct val="50000"/>
              </a:spcBef>
              <a:buFontTx/>
              <a:buChar char="•"/>
            </a:pPr>
            <a:r>
              <a:rPr lang="en-US" sz="2000"/>
              <a:t> Purify</a:t>
            </a:r>
          </a:p>
          <a:p>
            <a:pPr>
              <a:spcBef>
                <a:spcPct val="50000"/>
              </a:spcBef>
              <a:buFontTx/>
              <a:buChar char="•"/>
            </a:pPr>
            <a:r>
              <a:rPr lang="en-US" sz="2000"/>
              <a:t> Quantify</a:t>
            </a:r>
          </a:p>
        </p:txBody>
      </p:sp>
      <p:sp>
        <p:nvSpPr>
          <p:cNvPr id="31778" name="Text Box 34"/>
          <p:cNvSpPr txBox="1">
            <a:spLocks noChangeArrowheads="1"/>
          </p:cNvSpPr>
          <p:nvPr/>
        </p:nvSpPr>
        <p:spPr bwMode="auto">
          <a:xfrm>
            <a:off x="3962400" y="5715000"/>
            <a:ext cx="1447800" cy="366713"/>
          </a:xfrm>
          <a:prstGeom prst="rect">
            <a:avLst/>
          </a:prstGeom>
          <a:noFill/>
          <a:ln w="9525">
            <a:noFill/>
            <a:miter lim="800000"/>
            <a:headEnd/>
            <a:tailEnd/>
          </a:ln>
          <a:effectLst/>
        </p:spPr>
        <p:txBody>
          <a:bodyPr>
            <a:spAutoFit/>
          </a:bodyPr>
          <a:lstStyle/>
          <a:p>
            <a:pPr>
              <a:spcBef>
                <a:spcPct val="50000"/>
              </a:spcBef>
            </a:pPr>
            <a:r>
              <a:rPr lang="en-US" sz="1800"/>
              <a:t>Components</a:t>
            </a:r>
          </a:p>
        </p:txBody>
      </p:sp>
      <p:sp>
        <p:nvSpPr>
          <p:cNvPr id="31779" name="Text Box 35"/>
          <p:cNvSpPr txBox="1">
            <a:spLocks noChangeArrowheads="1"/>
          </p:cNvSpPr>
          <p:nvPr/>
        </p:nvSpPr>
        <p:spPr bwMode="auto">
          <a:xfrm>
            <a:off x="1219200" y="5715000"/>
            <a:ext cx="1295400" cy="366713"/>
          </a:xfrm>
          <a:prstGeom prst="rect">
            <a:avLst/>
          </a:prstGeom>
          <a:noFill/>
          <a:ln w="9525">
            <a:noFill/>
            <a:miter lim="800000"/>
            <a:headEnd/>
            <a:tailEnd/>
          </a:ln>
          <a:effectLst/>
        </p:spPr>
        <p:txBody>
          <a:bodyPr>
            <a:spAutoFit/>
          </a:bodyPr>
          <a:lstStyle/>
          <a:p>
            <a:pPr>
              <a:spcBef>
                <a:spcPct val="50000"/>
              </a:spcBef>
            </a:pPr>
            <a:r>
              <a:rPr lang="en-US" sz="1800"/>
              <a:t>Mixture</a:t>
            </a:r>
          </a:p>
        </p:txBody>
      </p:sp>
      <p:sp>
        <p:nvSpPr>
          <p:cNvPr id="31780" name="Rectangle 36"/>
          <p:cNvSpPr>
            <a:spLocks noChangeArrowheads="1"/>
          </p:cNvSpPr>
          <p:nvPr/>
        </p:nvSpPr>
        <p:spPr bwMode="auto">
          <a:xfrm>
            <a:off x="533400" y="3733800"/>
            <a:ext cx="8077200" cy="2590800"/>
          </a:xfrm>
          <a:prstGeom prst="rect">
            <a:avLst/>
          </a:prstGeom>
          <a:noFill/>
          <a:ln w="57150" cmpd="thickThin">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762000"/>
            <a:ext cx="7772400" cy="4114800"/>
          </a:xfrm>
        </p:spPr>
        <p:txBody>
          <a:bodyPr/>
          <a:lstStyle/>
          <a:p>
            <a:r>
              <a:rPr lang="en-US" sz="2400" dirty="0" smtClean="0"/>
              <a:t>“Simply, we can think of chromatography as being </a:t>
            </a:r>
            <a:r>
              <a:rPr lang="en-US" sz="2400" dirty="0" err="1" smtClean="0"/>
              <a:t>analagous</a:t>
            </a:r>
            <a:r>
              <a:rPr lang="en-US" sz="2400" dirty="0" smtClean="0"/>
              <a:t> to a race between chemical compounds.  At the starting line, all the participating substances are mixed together; however as the race progresses, those materials that have a preference for the moving phase will slowly pull ahead of those substances that prefer to remain in the stationary phase.  Finally, at the completion of the race, all the participants will be separated, each crossing the finish line at different times.</a:t>
            </a:r>
            <a:endParaRPr lang="en-US" sz="2400" dirty="0"/>
          </a:p>
        </p:txBody>
      </p:sp>
      <p:pic>
        <p:nvPicPr>
          <p:cNvPr id="1026" name="Picture 2" descr="http://www.recoveryroadmap.com/Images/Tortise&amp;Hare218.gif"/>
          <p:cNvPicPr>
            <a:picLocks noChangeAspect="1" noChangeArrowheads="1"/>
          </p:cNvPicPr>
          <p:nvPr/>
        </p:nvPicPr>
        <p:blipFill>
          <a:blip r:embed="rId2"/>
          <a:srcRect/>
          <a:stretch>
            <a:fillRect/>
          </a:stretch>
        </p:blipFill>
        <p:spPr bwMode="auto">
          <a:xfrm>
            <a:off x="1295400" y="4724400"/>
            <a:ext cx="2076450" cy="1762125"/>
          </a:xfrm>
          <a:prstGeom prst="rect">
            <a:avLst/>
          </a:prstGeom>
          <a:noFill/>
        </p:spPr>
      </p:pic>
      <p:pic>
        <p:nvPicPr>
          <p:cNvPr id="1028" name="Picture 4" descr="http://www.iprotect.co.za/blog/images/tortoise-hare-telkom-neotel.gif"/>
          <p:cNvPicPr>
            <a:picLocks noChangeAspect="1" noChangeArrowheads="1"/>
          </p:cNvPicPr>
          <p:nvPr/>
        </p:nvPicPr>
        <p:blipFill>
          <a:blip r:embed="rId3"/>
          <a:srcRect/>
          <a:stretch>
            <a:fillRect/>
          </a:stretch>
        </p:blipFill>
        <p:spPr bwMode="auto">
          <a:xfrm>
            <a:off x="5029200" y="4648200"/>
            <a:ext cx="1905000" cy="19526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r>
              <a:rPr lang="en-GB" sz="3200" b="1"/>
              <a:t>Applications of Chromatography</a:t>
            </a:r>
            <a:endParaRPr lang="en-US" sz="3200" b="1"/>
          </a:p>
        </p:txBody>
      </p:sp>
      <p:pic>
        <p:nvPicPr>
          <p:cNvPr id="430085" name="Picture 5" descr="forensics"/>
          <p:cNvPicPr>
            <a:picLocks noChangeAspect="1" noChangeArrowheads="1"/>
          </p:cNvPicPr>
          <p:nvPr/>
        </p:nvPicPr>
        <p:blipFill>
          <a:blip r:embed="rId3"/>
          <a:srcRect/>
          <a:stretch>
            <a:fillRect/>
          </a:stretch>
        </p:blipFill>
        <p:spPr bwMode="auto">
          <a:xfrm>
            <a:off x="4737100" y="1119188"/>
            <a:ext cx="2600325" cy="1390650"/>
          </a:xfrm>
          <a:prstGeom prst="rect">
            <a:avLst/>
          </a:prstGeom>
          <a:noFill/>
          <a:ln w="76200">
            <a:solidFill>
              <a:schemeClr val="accent2"/>
            </a:solidFill>
            <a:miter lim="800000"/>
            <a:headEnd/>
            <a:tailEnd/>
          </a:ln>
          <a:effectLst>
            <a:outerShdw dist="68392" dir="17508085" algn="ctr" rotWithShape="0">
              <a:srgbClr val="808080"/>
            </a:outerShdw>
          </a:effectLst>
        </p:spPr>
      </p:pic>
      <p:pic>
        <p:nvPicPr>
          <p:cNvPr id="430086" name="Picture 6" descr="toxicity_main"/>
          <p:cNvPicPr>
            <a:picLocks noGrp="1" noChangeAspect="1" noChangeArrowheads="1"/>
          </p:cNvPicPr>
          <p:nvPr>
            <p:ph idx="1"/>
          </p:nvPr>
        </p:nvPicPr>
        <p:blipFill>
          <a:blip r:embed="rId4"/>
          <a:srcRect/>
          <a:stretch>
            <a:fillRect/>
          </a:stretch>
        </p:blipFill>
        <p:spPr>
          <a:xfrm>
            <a:off x="1223963" y="1127125"/>
            <a:ext cx="1828800" cy="1835150"/>
          </a:xfrm>
          <a:noFill/>
          <a:ln w="76200">
            <a:solidFill>
              <a:schemeClr val="accent2"/>
            </a:solidFill>
          </a:ln>
          <a:effectLst>
            <a:outerShdw dist="104727" dir="9957825" algn="ctr" rotWithShape="0">
              <a:srgbClr val="808080"/>
            </a:outerShdw>
          </a:effectLst>
        </p:spPr>
      </p:pic>
      <p:pic>
        <p:nvPicPr>
          <p:cNvPr id="430087" name="Picture 7" descr="liquid crystal mixtures"/>
          <p:cNvPicPr>
            <a:picLocks noChangeAspect="1" noChangeArrowheads="1"/>
          </p:cNvPicPr>
          <p:nvPr/>
        </p:nvPicPr>
        <p:blipFill>
          <a:blip r:embed="rId5"/>
          <a:srcRect/>
          <a:stretch>
            <a:fillRect/>
          </a:stretch>
        </p:blipFill>
        <p:spPr bwMode="auto">
          <a:xfrm>
            <a:off x="1096963" y="3259138"/>
            <a:ext cx="1981200" cy="2198687"/>
          </a:xfrm>
          <a:prstGeom prst="rect">
            <a:avLst/>
          </a:prstGeom>
          <a:noFill/>
          <a:ln w="76200">
            <a:solidFill>
              <a:schemeClr val="accent2"/>
            </a:solidFill>
            <a:miter lim="800000"/>
            <a:headEnd/>
            <a:tailEnd/>
          </a:ln>
          <a:effectLst>
            <a:outerShdw dist="92457" dir="956724" algn="ctr" rotWithShape="0">
              <a:srgbClr val="808080"/>
            </a:outerShdw>
          </a:effectLst>
        </p:spPr>
      </p:pic>
      <p:pic>
        <p:nvPicPr>
          <p:cNvPr id="430088" name="Picture 8" descr="mixing"/>
          <p:cNvPicPr>
            <a:picLocks noChangeAspect="1" noChangeArrowheads="1"/>
          </p:cNvPicPr>
          <p:nvPr/>
        </p:nvPicPr>
        <p:blipFill>
          <a:blip r:embed="rId6"/>
          <a:srcRect/>
          <a:stretch>
            <a:fillRect/>
          </a:stretch>
        </p:blipFill>
        <p:spPr bwMode="auto">
          <a:xfrm>
            <a:off x="4978400" y="3294063"/>
            <a:ext cx="2540000" cy="2565400"/>
          </a:xfrm>
          <a:prstGeom prst="rect">
            <a:avLst/>
          </a:prstGeom>
          <a:noFill/>
          <a:ln w="76200">
            <a:solidFill>
              <a:schemeClr val="accent2"/>
            </a:solidFill>
            <a:miter lim="800000"/>
            <a:headEnd/>
            <a:tailEnd/>
          </a:ln>
          <a:effectLst>
            <a:outerShdw dist="104727" dir="842175" algn="ctr" rotWithShape="0">
              <a:srgbClr val="808080"/>
            </a:outerShdw>
          </a:effectLst>
        </p:spPr>
      </p:pic>
      <p:sp>
        <p:nvSpPr>
          <p:cNvPr id="430089" name="Text Box 9"/>
          <p:cNvSpPr txBox="1">
            <a:spLocks noChangeArrowheads="1"/>
          </p:cNvSpPr>
          <p:nvPr/>
        </p:nvSpPr>
        <p:spPr bwMode="auto">
          <a:xfrm>
            <a:off x="4975225" y="2552700"/>
            <a:ext cx="2403475"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latin typeface="Verdana" pitchFamily="34" charset="0"/>
              </a:rPr>
              <a:t>Forensics</a:t>
            </a:r>
            <a:endParaRPr lang="en-US" sz="1600" b="1" dirty="0">
              <a:solidFill>
                <a:srgbClr val="FF0000"/>
              </a:solidFill>
              <a:latin typeface="Verdana" pitchFamily="34" charset="0"/>
            </a:endParaRPr>
          </a:p>
        </p:txBody>
      </p:sp>
      <p:sp>
        <p:nvSpPr>
          <p:cNvPr id="430091" name="Text Box 11"/>
          <p:cNvSpPr txBox="1">
            <a:spLocks noChangeArrowheads="1"/>
          </p:cNvSpPr>
          <p:nvPr/>
        </p:nvSpPr>
        <p:spPr bwMode="auto">
          <a:xfrm>
            <a:off x="1196975" y="5722938"/>
            <a:ext cx="287178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latin typeface="Verdana" pitchFamily="34" charset="0"/>
              </a:rPr>
              <a:t>Research</a:t>
            </a:r>
            <a:endParaRPr lang="en-US" sz="1600" b="1" dirty="0">
              <a:solidFill>
                <a:srgbClr val="FF0000"/>
              </a:solidFill>
              <a:latin typeface="Verdana" pitchFamily="34" charset="0"/>
            </a:endParaRPr>
          </a:p>
        </p:txBody>
      </p:sp>
      <p:sp>
        <p:nvSpPr>
          <p:cNvPr id="430092" name="Text Box 12"/>
          <p:cNvSpPr txBox="1">
            <a:spLocks noChangeArrowheads="1"/>
          </p:cNvSpPr>
          <p:nvPr/>
        </p:nvSpPr>
        <p:spPr bwMode="auto">
          <a:xfrm>
            <a:off x="4832350" y="6029325"/>
            <a:ext cx="3913188" cy="336550"/>
          </a:xfrm>
          <a:prstGeom prst="rect">
            <a:avLst/>
          </a:prstGeom>
          <a:noFill/>
          <a:ln w="9525">
            <a:noFill/>
            <a:miter lim="800000"/>
            <a:headEnd/>
            <a:tailEnd/>
          </a:ln>
          <a:effectLst/>
        </p:spPr>
        <p:txBody>
          <a:bodyPr>
            <a:spAutoFit/>
          </a:bodyPr>
          <a:lstStyle/>
          <a:p>
            <a:pPr>
              <a:spcBef>
                <a:spcPct val="50000"/>
              </a:spcBef>
            </a:pPr>
            <a:r>
              <a:rPr lang="en-GB" sz="1600" b="1" dirty="0">
                <a:solidFill>
                  <a:srgbClr val="FF0000"/>
                </a:solidFill>
                <a:latin typeface="Verdana" pitchFamily="34" charset="0"/>
              </a:rPr>
              <a:t>Pharmaceutical industry</a:t>
            </a:r>
            <a:endParaRPr lang="en-US" sz="1600" b="1" dirty="0">
              <a:solidFill>
                <a:srgbClr val="FF0000"/>
              </a:solidFill>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b="0" dirty="0"/>
              <a:t>Uses for Chromatography</a:t>
            </a:r>
          </a:p>
        </p:txBody>
      </p:sp>
      <p:sp>
        <p:nvSpPr>
          <p:cNvPr id="29699" name="Text Box 3"/>
          <p:cNvSpPr txBox="1">
            <a:spLocks noChangeArrowheads="1"/>
          </p:cNvSpPr>
          <p:nvPr/>
        </p:nvSpPr>
        <p:spPr bwMode="auto">
          <a:xfrm>
            <a:off x="1219200" y="1905000"/>
            <a:ext cx="6629400" cy="4275138"/>
          </a:xfrm>
          <a:prstGeom prst="rect">
            <a:avLst/>
          </a:prstGeom>
          <a:noFill/>
          <a:ln w="38100">
            <a:solidFill>
              <a:schemeClr val="tx1"/>
            </a:solidFill>
            <a:miter lim="800000"/>
            <a:headEnd/>
            <a:tailEnd/>
          </a:ln>
          <a:effectLst/>
        </p:spPr>
        <p:txBody>
          <a:bodyPr>
            <a:spAutoFit/>
          </a:bodyPr>
          <a:lstStyle/>
          <a:p>
            <a:pPr>
              <a:spcBef>
                <a:spcPct val="50000"/>
              </a:spcBef>
            </a:pPr>
            <a:r>
              <a:rPr lang="en-US" dirty="0">
                <a:latin typeface="Comic Sans MS" pitchFamily="66" charset="0"/>
              </a:rPr>
              <a:t>Chromatography is used by scientists to:</a:t>
            </a:r>
          </a:p>
          <a:p>
            <a:pPr>
              <a:spcBef>
                <a:spcPct val="50000"/>
              </a:spcBef>
            </a:pPr>
            <a:endParaRPr lang="en-US" sz="800" dirty="0">
              <a:latin typeface="Comic Sans MS" pitchFamily="66" charset="0"/>
            </a:endParaRPr>
          </a:p>
          <a:p>
            <a:pPr>
              <a:spcBef>
                <a:spcPct val="50000"/>
              </a:spcBef>
              <a:buFontTx/>
              <a:buChar char="•"/>
            </a:pPr>
            <a:r>
              <a:rPr lang="en-US" b="0" dirty="0">
                <a:latin typeface="Comic Sans MS" pitchFamily="66" charset="0"/>
              </a:rPr>
              <a:t>  </a:t>
            </a:r>
            <a:r>
              <a:rPr lang="en-US" sz="2200" b="0" u="sng" dirty="0">
                <a:latin typeface="Comic Sans MS" pitchFamily="66" charset="0"/>
              </a:rPr>
              <a:t>Analyze</a:t>
            </a:r>
            <a:r>
              <a:rPr lang="en-US" sz="2200" b="0" dirty="0">
                <a:latin typeface="Comic Sans MS" pitchFamily="66" charset="0"/>
              </a:rPr>
              <a:t> – </a:t>
            </a:r>
            <a:r>
              <a:rPr lang="en-US" sz="2000" b="0" dirty="0">
                <a:latin typeface="Comic Sans MS" pitchFamily="66" charset="0"/>
              </a:rPr>
              <a:t>examine a mixture, its components, 	and their relations to one another</a:t>
            </a:r>
            <a:endParaRPr lang="en-US" sz="2200" b="0" dirty="0">
              <a:latin typeface="Comic Sans MS" pitchFamily="66" charset="0"/>
            </a:endParaRPr>
          </a:p>
          <a:p>
            <a:pPr>
              <a:spcBef>
                <a:spcPct val="50000"/>
              </a:spcBef>
              <a:buFontTx/>
              <a:buChar char="•"/>
            </a:pPr>
            <a:r>
              <a:rPr lang="en-US" sz="2200" b="0" dirty="0">
                <a:latin typeface="Comic Sans MS" pitchFamily="66" charset="0"/>
              </a:rPr>
              <a:t>  </a:t>
            </a:r>
            <a:r>
              <a:rPr lang="en-US" sz="2200" b="0" u="sng" dirty="0">
                <a:latin typeface="Comic Sans MS" pitchFamily="66" charset="0"/>
              </a:rPr>
              <a:t>Identify</a:t>
            </a:r>
            <a:r>
              <a:rPr lang="en-US" sz="2200" b="0" dirty="0">
                <a:latin typeface="Comic Sans MS" pitchFamily="66" charset="0"/>
              </a:rPr>
              <a:t> – </a:t>
            </a:r>
            <a:r>
              <a:rPr lang="en-US" sz="2000" b="0" dirty="0">
                <a:latin typeface="Comic Sans MS" pitchFamily="66" charset="0"/>
              </a:rPr>
              <a:t>determine the identity of a mixture or 	components based on known components</a:t>
            </a:r>
          </a:p>
          <a:p>
            <a:pPr>
              <a:spcBef>
                <a:spcPct val="50000"/>
              </a:spcBef>
              <a:buFontTx/>
              <a:buChar char="•"/>
            </a:pPr>
            <a:r>
              <a:rPr lang="en-US" sz="2200" b="0" dirty="0">
                <a:latin typeface="Comic Sans MS" pitchFamily="66" charset="0"/>
              </a:rPr>
              <a:t>  </a:t>
            </a:r>
            <a:r>
              <a:rPr lang="en-US" sz="2200" b="0" u="sng" dirty="0">
                <a:latin typeface="Comic Sans MS" pitchFamily="66" charset="0"/>
              </a:rPr>
              <a:t>Purify</a:t>
            </a:r>
            <a:r>
              <a:rPr lang="en-US" sz="2200" b="0" dirty="0">
                <a:latin typeface="Comic Sans MS" pitchFamily="66" charset="0"/>
              </a:rPr>
              <a:t> – </a:t>
            </a:r>
            <a:r>
              <a:rPr lang="en-US" sz="2000" b="0" dirty="0">
                <a:latin typeface="Comic Sans MS" pitchFamily="66" charset="0"/>
              </a:rPr>
              <a:t>separate components in order to isolate 	one of interest for further study</a:t>
            </a:r>
          </a:p>
          <a:p>
            <a:pPr>
              <a:spcBef>
                <a:spcPct val="50000"/>
              </a:spcBef>
              <a:buFontTx/>
              <a:buChar char="•"/>
            </a:pPr>
            <a:r>
              <a:rPr lang="en-US" sz="2200" b="0" dirty="0">
                <a:latin typeface="Comic Sans MS" pitchFamily="66" charset="0"/>
              </a:rPr>
              <a:t>  </a:t>
            </a:r>
            <a:r>
              <a:rPr lang="en-US" sz="2200" b="0" u="sng" dirty="0">
                <a:latin typeface="Comic Sans MS" pitchFamily="66" charset="0"/>
              </a:rPr>
              <a:t>Quantify</a:t>
            </a:r>
            <a:r>
              <a:rPr lang="en-US" sz="2200" b="0" dirty="0">
                <a:latin typeface="Comic Sans MS" pitchFamily="66" charset="0"/>
              </a:rPr>
              <a:t> –</a:t>
            </a:r>
            <a:r>
              <a:rPr lang="en-US" b="0" dirty="0">
                <a:latin typeface="Comic Sans MS" pitchFamily="66" charset="0"/>
              </a:rPr>
              <a:t> </a:t>
            </a:r>
            <a:r>
              <a:rPr lang="en-US" sz="2000" b="0" dirty="0">
                <a:latin typeface="Comic Sans MS" pitchFamily="66" charset="0"/>
              </a:rPr>
              <a:t>determine the amount of the a mixture 	and/or the components present in the sample</a:t>
            </a:r>
          </a:p>
          <a:p>
            <a:pPr>
              <a:spcBef>
                <a:spcPct val="50000"/>
              </a:spcBef>
            </a:pPr>
            <a:endParaRPr lang="en-US" sz="1200" b="0" dirty="0">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r>
              <a:rPr lang="en-GB" b="1" dirty="0" smtClean="0">
                <a:solidFill>
                  <a:srgbClr val="FF0000"/>
                </a:solidFill>
              </a:rPr>
              <a:t>Chromatography is widely used by forensic teams to analyse blood and urine samples for drugs, for paint analysis and testing for the presence of explosives</a:t>
            </a:r>
            <a:endParaRPr lang="en-US" b="1" dirty="0" smtClean="0">
              <a:solidFill>
                <a:srgbClr val="FF0000"/>
              </a:solidFill>
            </a:endParaRPr>
          </a:p>
          <a:p>
            <a:endParaRPr lang="en-US" dirty="0"/>
          </a:p>
        </p:txBody>
      </p:sp>
      <p:pic>
        <p:nvPicPr>
          <p:cNvPr id="5" name="Picture 5" descr="forensics"/>
          <p:cNvPicPr>
            <a:picLocks noChangeAspect="1" noChangeArrowheads="1"/>
          </p:cNvPicPr>
          <p:nvPr/>
        </p:nvPicPr>
        <p:blipFill>
          <a:blip r:embed="rId2"/>
          <a:srcRect/>
          <a:stretch>
            <a:fillRect/>
          </a:stretch>
        </p:blipFill>
        <p:spPr bwMode="auto">
          <a:xfrm>
            <a:off x="4953000" y="4648200"/>
            <a:ext cx="3170259" cy="1695450"/>
          </a:xfrm>
          <a:prstGeom prst="rect">
            <a:avLst/>
          </a:prstGeom>
          <a:noFill/>
          <a:ln w="76200">
            <a:solidFill>
              <a:schemeClr val="accent2"/>
            </a:solidFill>
            <a:miter lim="800000"/>
            <a:headEnd/>
            <a:tailEnd/>
          </a:ln>
          <a:effectLst>
            <a:outerShdw dist="68392" dir="17508085" algn="ctr" rotWithShape="0">
              <a:srgbClr val="808080"/>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b="0"/>
              <a:t>Uses for Chromatography</a:t>
            </a:r>
          </a:p>
        </p:txBody>
      </p:sp>
      <p:sp>
        <p:nvSpPr>
          <p:cNvPr id="41988" name="Text Box 4"/>
          <p:cNvSpPr txBox="1">
            <a:spLocks noChangeArrowheads="1"/>
          </p:cNvSpPr>
          <p:nvPr/>
        </p:nvSpPr>
        <p:spPr bwMode="auto">
          <a:xfrm>
            <a:off x="1238250" y="1524000"/>
            <a:ext cx="6667500" cy="5033963"/>
          </a:xfrm>
          <a:prstGeom prst="rect">
            <a:avLst/>
          </a:prstGeom>
          <a:noFill/>
          <a:ln w="38100">
            <a:solidFill>
              <a:schemeClr val="tx1"/>
            </a:solidFill>
            <a:miter lim="800000"/>
            <a:headEnd/>
            <a:tailEnd/>
          </a:ln>
          <a:effectLst/>
        </p:spPr>
        <p:txBody>
          <a:bodyPr>
            <a:spAutoFit/>
          </a:bodyPr>
          <a:lstStyle/>
          <a:p>
            <a:pPr algn="ctr">
              <a:spcBef>
                <a:spcPct val="50000"/>
              </a:spcBef>
            </a:pPr>
            <a:r>
              <a:rPr lang="en-US">
                <a:latin typeface="Comic Sans MS" pitchFamily="66" charset="0"/>
              </a:rPr>
              <a:t>Real-life examples of uses for chromatography:</a:t>
            </a:r>
            <a:endParaRPr lang="en-US" sz="800">
              <a:latin typeface="Comic Sans MS" pitchFamily="66" charset="0"/>
            </a:endParaRPr>
          </a:p>
          <a:p>
            <a:pPr>
              <a:spcBef>
                <a:spcPct val="50000"/>
              </a:spcBef>
              <a:buFontTx/>
              <a:buChar char="•"/>
            </a:pPr>
            <a:r>
              <a:rPr lang="en-US" b="0">
                <a:latin typeface="Comic Sans MS" pitchFamily="66" charset="0"/>
              </a:rPr>
              <a:t>  </a:t>
            </a:r>
            <a:r>
              <a:rPr lang="en-US" sz="2200" b="0" u="sng">
                <a:latin typeface="Comic Sans MS" pitchFamily="66" charset="0"/>
              </a:rPr>
              <a:t>Pharmaceutical Company</a:t>
            </a:r>
            <a:r>
              <a:rPr lang="en-US" sz="2200" b="0">
                <a:latin typeface="Comic Sans MS" pitchFamily="66" charset="0"/>
              </a:rPr>
              <a:t> – </a:t>
            </a:r>
            <a:r>
              <a:rPr lang="en-US" sz="2000" b="0">
                <a:latin typeface="Comic Sans MS" pitchFamily="66" charset="0"/>
              </a:rPr>
              <a:t>determine amount of 	each chemical found in new product</a:t>
            </a:r>
            <a:endParaRPr lang="en-US" sz="2200" b="0">
              <a:latin typeface="Comic Sans MS" pitchFamily="66" charset="0"/>
            </a:endParaRPr>
          </a:p>
          <a:p>
            <a:pPr>
              <a:spcBef>
                <a:spcPct val="50000"/>
              </a:spcBef>
              <a:buFontTx/>
              <a:buChar char="•"/>
            </a:pPr>
            <a:r>
              <a:rPr lang="en-US" sz="2200" b="0">
                <a:latin typeface="Comic Sans MS" pitchFamily="66" charset="0"/>
              </a:rPr>
              <a:t>  </a:t>
            </a:r>
            <a:r>
              <a:rPr lang="en-US" sz="2200" b="0" u="sng">
                <a:latin typeface="Comic Sans MS" pitchFamily="66" charset="0"/>
              </a:rPr>
              <a:t>Hospital</a:t>
            </a:r>
            <a:r>
              <a:rPr lang="en-US" sz="2200" b="0">
                <a:latin typeface="Comic Sans MS" pitchFamily="66" charset="0"/>
              </a:rPr>
              <a:t> – </a:t>
            </a:r>
            <a:r>
              <a:rPr lang="en-US" sz="2000" b="0">
                <a:latin typeface="Comic Sans MS" pitchFamily="66" charset="0"/>
              </a:rPr>
              <a:t>detect blood or alcohol levels in a 	patient’s blood stream</a:t>
            </a:r>
          </a:p>
          <a:p>
            <a:pPr>
              <a:spcBef>
                <a:spcPct val="50000"/>
              </a:spcBef>
              <a:buFontTx/>
              <a:buChar char="•"/>
            </a:pPr>
            <a:r>
              <a:rPr lang="en-US" sz="2200" b="0">
                <a:latin typeface="Comic Sans MS" pitchFamily="66" charset="0"/>
              </a:rPr>
              <a:t>  </a:t>
            </a:r>
            <a:r>
              <a:rPr lang="en-US" sz="2200" b="0" u="sng">
                <a:latin typeface="Comic Sans MS" pitchFamily="66" charset="0"/>
              </a:rPr>
              <a:t>Law Enforcement</a:t>
            </a:r>
            <a:r>
              <a:rPr lang="en-US" sz="2200" b="0">
                <a:latin typeface="Comic Sans MS" pitchFamily="66" charset="0"/>
              </a:rPr>
              <a:t> – </a:t>
            </a:r>
            <a:r>
              <a:rPr lang="en-US" sz="2000" b="0">
                <a:latin typeface="Comic Sans MS" pitchFamily="66" charset="0"/>
              </a:rPr>
              <a:t>to compare a sample found at 	a crime scene to samples from suspects</a:t>
            </a:r>
          </a:p>
          <a:p>
            <a:pPr>
              <a:spcBef>
                <a:spcPct val="50000"/>
              </a:spcBef>
              <a:buFontTx/>
              <a:buChar char="•"/>
            </a:pPr>
            <a:r>
              <a:rPr lang="en-US" sz="2200" b="0">
                <a:latin typeface="Comic Sans MS" pitchFamily="66" charset="0"/>
              </a:rPr>
              <a:t>  </a:t>
            </a:r>
            <a:r>
              <a:rPr lang="en-US" sz="2200" b="0" u="sng">
                <a:latin typeface="Comic Sans MS" pitchFamily="66" charset="0"/>
              </a:rPr>
              <a:t>Environmental Agency</a:t>
            </a:r>
            <a:r>
              <a:rPr lang="en-US" sz="2200" b="0">
                <a:latin typeface="Comic Sans MS" pitchFamily="66" charset="0"/>
              </a:rPr>
              <a:t> –</a:t>
            </a:r>
            <a:r>
              <a:rPr lang="en-US" b="0">
                <a:latin typeface="Comic Sans MS" pitchFamily="66" charset="0"/>
              </a:rPr>
              <a:t> </a:t>
            </a:r>
            <a:r>
              <a:rPr lang="en-US" sz="2000" b="0">
                <a:latin typeface="Comic Sans MS" pitchFamily="66" charset="0"/>
              </a:rPr>
              <a:t>determine the level of 	pollutants in the water supply</a:t>
            </a:r>
          </a:p>
          <a:p>
            <a:pPr>
              <a:spcBef>
                <a:spcPct val="50000"/>
              </a:spcBef>
              <a:buFontTx/>
              <a:buChar char="•"/>
            </a:pPr>
            <a:r>
              <a:rPr lang="en-US" sz="2000" b="0">
                <a:latin typeface="Comic Sans MS" pitchFamily="66" charset="0"/>
              </a:rPr>
              <a:t>  </a:t>
            </a:r>
            <a:r>
              <a:rPr lang="en-US" sz="2200" b="0" u="sng">
                <a:latin typeface="Comic Sans MS" pitchFamily="66" charset="0"/>
              </a:rPr>
              <a:t>Manufacturing Plant</a:t>
            </a:r>
            <a:r>
              <a:rPr lang="en-US" b="0">
                <a:latin typeface="Comic Sans MS" pitchFamily="66" charset="0"/>
              </a:rPr>
              <a:t> – </a:t>
            </a:r>
            <a:r>
              <a:rPr lang="en-US" sz="2000" b="0">
                <a:latin typeface="Comic Sans MS" pitchFamily="66" charset="0"/>
              </a:rPr>
              <a:t>to purify a chemical 	needed to make a product </a:t>
            </a:r>
            <a:endParaRPr lang="en-US" sz="1200" b="0">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3936</TotalTime>
  <Words>829</Words>
  <Application>Microsoft PowerPoint</Application>
  <PresentationFormat>On-screen Show (4:3)</PresentationFormat>
  <Paragraphs>138</Paragraphs>
  <Slides>26</Slides>
  <Notes>10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1_Default Design</vt:lpstr>
      <vt:lpstr>Slide 1</vt:lpstr>
      <vt:lpstr>Slide 2</vt:lpstr>
      <vt:lpstr>What is Chromatography?</vt:lpstr>
      <vt:lpstr>What is Chromatography?</vt:lpstr>
      <vt:lpstr>Slide 5</vt:lpstr>
      <vt:lpstr>Applications of Chromatography</vt:lpstr>
      <vt:lpstr>Uses for Chromatography</vt:lpstr>
      <vt:lpstr>Slide 8</vt:lpstr>
      <vt:lpstr>Uses for Chromatography</vt:lpstr>
      <vt:lpstr>Definition of Chromatography</vt:lpstr>
      <vt:lpstr>Definition of Chromatography</vt:lpstr>
      <vt:lpstr>Chromatography</vt:lpstr>
      <vt:lpstr>Illustration of Chromatography</vt:lpstr>
      <vt:lpstr>Slide 14</vt:lpstr>
      <vt:lpstr>Types of Chromatography…</vt:lpstr>
      <vt:lpstr>Types of Chromatography</vt:lpstr>
      <vt:lpstr>Principles of Paper Chromatography</vt:lpstr>
      <vt:lpstr>Slide 18</vt:lpstr>
      <vt:lpstr>Red Dye</vt:lpstr>
      <vt:lpstr>Gas Liquid Chromatography</vt:lpstr>
      <vt:lpstr>Slide 21</vt:lpstr>
      <vt:lpstr>Slide 22</vt:lpstr>
      <vt:lpstr>Slide 23</vt:lpstr>
      <vt:lpstr>Thin Layer Chromatography</vt:lpstr>
      <vt:lpstr>Slide 25</vt:lpstr>
      <vt:lpstr>Slide 26</vt:lpstr>
    </vt:vector>
  </TitlesOfParts>
  <Company>Texas A&amp;M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Chromatography</dc:title>
  <dc:creator>Dr. Lawrence J. Dangott</dc:creator>
  <cp:lastModifiedBy> </cp:lastModifiedBy>
  <cp:revision>107</cp:revision>
  <dcterms:created xsi:type="dcterms:W3CDTF">2003-09-16T21:21:47Z</dcterms:created>
  <dcterms:modified xsi:type="dcterms:W3CDTF">2008-03-11T11:33:27Z</dcterms:modified>
</cp:coreProperties>
</file>