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9"/>
  </p:notesMasterIdLst>
  <p:sldIdLst>
    <p:sldId id="256" r:id="rId2"/>
    <p:sldId id="264" r:id="rId3"/>
    <p:sldId id="262" r:id="rId4"/>
    <p:sldId id="257" r:id="rId5"/>
    <p:sldId id="311" r:id="rId6"/>
    <p:sldId id="268" r:id="rId7"/>
    <p:sldId id="259" r:id="rId8"/>
    <p:sldId id="269" r:id="rId9"/>
    <p:sldId id="319" r:id="rId10"/>
    <p:sldId id="312" r:id="rId11"/>
    <p:sldId id="317" r:id="rId12"/>
    <p:sldId id="313" r:id="rId13"/>
    <p:sldId id="314" r:id="rId14"/>
    <p:sldId id="315" r:id="rId15"/>
    <p:sldId id="316" r:id="rId16"/>
    <p:sldId id="318" r:id="rId17"/>
    <p:sldId id="261" r:id="rId18"/>
    <p:sldId id="274" r:id="rId19"/>
    <p:sldId id="276" r:id="rId20"/>
    <p:sldId id="277" r:id="rId21"/>
    <p:sldId id="278" r:id="rId22"/>
    <p:sldId id="279" r:id="rId23"/>
    <p:sldId id="280" r:id="rId24"/>
    <p:sldId id="267" r:id="rId25"/>
    <p:sldId id="320" r:id="rId26"/>
    <p:sldId id="321" r:id="rId27"/>
    <p:sldId id="305"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0000" autoAdjust="0"/>
    <p:restoredTop sz="94660"/>
  </p:normalViewPr>
  <p:slideViewPr>
    <p:cSldViewPr>
      <p:cViewPr varScale="1">
        <p:scale>
          <a:sx n="53" d="100"/>
          <a:sy n="53" d="100"/>
        </p:scale>
        <p:origin x="-96" y="-4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634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512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10F6D145-5AA7-416E-A9FD-A89A35FF411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8FC79DA-0DB9-473E-A4AC-6BD20C10B431}" type="slidenum">
              <a:rPr lang="en-US">
                <a:latin typeface="Arial" pitchFamily="34" charset="0"/>
              </a:rPr>
              <a:pPr/>
              <a:t>19</a:t>
            </a:fld>
            <a:endParaRPr lang="en-US">
              <a:latin typeface="Arial" pitchFamily="34" charset="0"/>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a:spcBef>
                <a:spcPct val="0"/>
              </a:spcBef>
            </a:pPr>
            <a:r>
              <a:rPr lang="en-US" b="1" smtClean="0">
                <a:solidFill>
                  <a:srgbClr val="FFFF00"/>
                </a:solidFill>
                <a:latin typeface="Arial" pitchFamily="34" charset="0"/>
              </a:rPr>
              <a:t>Gasses produced by the metabolic activities of the anaerobic bacteria first cause a slight inflation of the abdomen.  The carcass may later assume a fully inflated, balloon-like appearance.  Adult and larval blowflies in large numbers attracted to fluids seeping from body, normal soil dwelling fauna depart soil because of seepage of fluids; some muscid flies and ants which can feed on larvae and retard maggot activity.</a:t>
            </a:r>
          </a:p>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35ACE27-8FA6-4C1D-9995-0AB691CF1557}" type="slidenum">
              <a:rPr lang="en-US">
                <a:latin typeface="Arial" pitchFamily="34" charset="0"/>
              </a:rPr>
              <a:pPr/>
              <a:t>21</a:t>
            </a:fld>
            <a:endParaRPr lang="en-US">
              <a:latin typeface="Arial" pitchFamily="34" charset="0"/>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a:spcBef>
                <a:spcPct val="0"/>
              </a:spcBef>
            </a:pPr>
            <a:r>
              <a:rPr lang="en-US" b="1" u="sng" smtClean="0">
                <a:solidFill>
                  <a:srgbClr val="FFFF00"/>
                </a:solidFill>
                <a:latin typeface="Arial" pitchFamily="34" charset="0"/>
              </a:rPr>
              <a:t>Decay Stage</a:t>
            </a:r>
            <a:r>
              <a:rPr lang="en-US" b="1" smtClean="0">
                <a:solidFill>
                  <a:srgbClr val="FFFF00"/>
                </a:solidFill>
                <a:latin typeface="Arial" pitchFamily="34" charset="0"/>
              </a:rPr>
              <a:t> - Black Putrefaction (Days 5-11) -- Decay stage begins when the abdominal wall is broken, allowing gasses to escape and carcass deflates.  This process is facilitated by feeding activities of larval flies present on the exposed remains.  Adult flies start to leave body, mainly larval mass.  Carcass begins to assume a blackened, wet appearance, and most of the flesh will be removed by the maggots.  Toward end of this period, carcass will begin to dry and beetles feed on drier                    tissue.  Flies start to pupate.  Predatory beetles such as rove beetles and histerids come to feed on other  insects.</a:t>
            </a:r>
          </a:p>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850F483-69EF-4B52-8DAC-AE9D02DD5B26}" type="slidenum">
              <a:rPr lang="en-US">
                <a:latin typeface="Arial" pitchFamily="34" charset="0"/>
              </a:rPr>
              <a:pPr/>
              <a:t>22</a:t>
            </a:fld>
            <a:endParaRPr lang="en-US">
              <a:latin typeface="Arial" pitchFamily="34" charset="0"/>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a:spcBef>
                <a:spcPct val="0"/>
              </a:spcBef>
            </a:pPr>
            <a:r>
              <a:rPr lang="en-US" b="1" u="sng" smtClean="0">
                <a:solidFill>
                  <a:srgbClr val="FFFF00"/>
                </a:solidFill>
                <a:latin typeface="Arial" pitchFamily="34" charset="0"/>
              </a:rPr>
              <a:t>Postdecay Stage</a:t>
            </a:r>
            <a:r>
              <a:rPr lang="en-US" b="1" smtClean="0">
                <a:solidFill>
                  <a:srgbClr val="FFFF00"/>
                </a:solidFill>
                <a:latin typeface="Arial" pitchFamily="34" charset="0"/>
              </a:rPr>
              <a:t> - Butyric fermentation (Days 10-25) -- In dry habitats, remains consisted of dry skin, cartilage and bones.  Site for dermestid beetles, histerids, fly pupae, immature and adult rove beetles.  In wet habitats, a large quantity of wet, viscous material, termed byproducts of decomposition, was found in the soil under the remains.  Site for immature and adult moth flies, sphaerocerid and muscid flies, rove beetles.</a:t>
            </a:r>
          </a:p>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75A5927-2C6E-470F-8836-5FBFE75B26FC}" type="slidenum">
              <a:rPr lang="en-US">
                <a:latin typeface="Arial" pitchFamily="34" charset="0"/>
              </a:rPr>
              <a:pPr/>
              <a:t>23</a:t>
            </a:fld>
            <a:endParaRPr lang="en-US">
              <a:latin typeface="Arial" pitchFamily="34" charset="0"/>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spcBef>
                <a:spcPct val="0"/>
              </a:spcBef>
            </a:pPr>
            <a:r>
              <a:rPr lang="en-US" b="1" u="sng" smtClean="0">
                <a:solidFill>
                  <a:srgbClr val="FFFF00"/>
                </a:solidFill>
                <a:latin typeface="Arial" pitchFamily="34" charset="0"/>
              </a:rPr>
              <a:t>Dry Stage</a:t>
            </a:r>
            <a:r>
              <a:rPr lang="en-US" b="1" smtClean="0">
                <a:solidFill>
                  <a:srgbClr val="FFFF00"/>
                </a:solidFill>
                <a:latin typeface="Arial" pitchFamily="34" charset="0"/>
              </a:rPr>
              <a:t> (Days 25 +) -- This stage is reached when mainly bones and hair remain.  Odor is primarily that of normal soil and litter.  Some dermestid beetles, histerids, fly pupae, immature and adult rove beetles, normal soil fauna (mites) start to return.  Can last several months to even years.</a:t>
            </a:r>
          </a:p>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6050E7EA-4E60-434B-8D0C-013BA1BFDB44}"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08EB61-62AA-42D0-8E5C-81209588FDF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4A96A9-C7E4-49F9-91DA-CF48A159D78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B36761-2A57-47B8-9905-FC177C65506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699E712-D092-4928-8278-2AF2E485795A}"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D876A95-0157-4EA5-B432-C2E4BEA61531}"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BB65772-298D-4B5B-BF77-DB7AD9B0810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CC13C530-46DD-4CD4-9556-EE8E35B4DF6E}"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F0D2736-658A-4B12-B334-B908244879E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156448" y="6422064"/>
            <a:ext cx="762000" cy="365125"/>
          </a:xfrm>
        </p:spPr>
        <p:txBody>
          <a:bodyPr/>
          <a:lstStyle/>
          <a:p>
            <a:pPr>
              <a:defRPr/>
            </a:pPr>
            <a:fld id="{2E2AFA2F-D842-466F-A9AE-B73025F5B23F}"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EFD9685-6665-42E8-8C99-E2B7916C4911}"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92700EDB-A60C-4947-8512-EC32EF657F72}"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962400" y="1981200"/>
            <a:ext cx="4191000" cy="2301240"/>
          </a:xfrm>
        </p:spPr>
        <p:txBody>
          <a:bodyPr>
            <a:normAutofit/>
          </a:bodyPr>
          <a:lstStyle/>
          <a:p>
            <a:pPr eaLnBrk="1" hangingPunct="1"/>
            <a:r>
              <a:rPr lang="en-US" dirty="0" smtClean="0"/>
              <a:t>Forensic                    Entomology</a:t>
            </a:r>
            <a:endParaRPr lang="en-US" dirty="0" smtClean="0"/>
          </a:p>
        </p:txBody>
      </p:sp>
      <p:pic>
        <p:nvPicPr>
          <p:cNvPr id="4" name="Picture 6" descr="Far Side Insects"/>
          <p:cNvPicPr>
            <a:picLocks noChangeAspect="1" noChangeArrowheads="1"/>
          </p:cNvPicPr>
          <p:nvPr/>
        </p:nvPicPr>
        <p:blipFill>
          <a:blip r:embed="rId2"/>
          <a:srcRect/>
          <a:stretch>
            <a:fillRect/>
          </a:stretch>
        </p:blipFill>
        <p:spPr>
          <a:xfrm>
            <a:off x="533400" y="533400"/>
            <a:ext cx="3937000" cy="56150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2" name="Picture 8" descr="G:\schatm\bio300\fleshfly.jpg"/>
          <p:cNvPicPr>
            <a:picLocks noChangeAspect="1" noChangeArrowheads="1"/>
          </p:cNvPicPr>
          <p:nvPr/>
        </p:nvPicPr>
        <p:blipFill>
          <a:blip r:embed="rId2"/>
          <a:srcRect/>
          <a:stretch>
            <a:fillRect/>
          </a:stretch>
        </p:blipFill>
        <p:spPr bwMode="auto">
          <a:xfrm>
            <a:off x="0" y="1600200"/>
            <a:ext cx="3657600" cy="2389188"/>
          </a:xfrm>
          <a:prstGeom prst="rect">
            <a:avLst/>
          </a:prstGeom>
          <a:noFill/>
        </p:spPr>
      </p:pic>
      <p:pic>
        <p:nvPicPr>
          <p:cNvPr id="62471" name="Picture 7" descr="G:\schatm\bio300\blowfly.jpg"/>
          <p:cNvPicPr>
            <a:picLocks noChangeAspect="1" noChangeArrowheads="1"/>
          </p:cNvPicPr>
          <p:nvPr/>
        </p:nvPicPr>
        <p:blipFill>
          <a:blip r:embed="rId3"/>
          <a:srcRect/>
          <a:stretch>
            <a:fillRect/>
          </a:stretch>
        </p:blipFill>
        <p:spPr bwMode="auto">
          <a:xfrm>
            <a:off x="0" y="3989388"/>
            <a:ext cx="3657600" cy="2389187"/>
          </a:xfrm>
          <a:prstGeom prst="rect">
            <a:avLst/>
          </a:prstGeom>
          <a:noFill/>
        </p:spPr>
      </p:pic>
      <p:sp>
        <p:nvSpPr>
          <p:cNvPr id="62467" name="Rectangle 3"/>
          <p:cNvSpPr>
            <a:spLocks noGrp="1" noChangeArrowheads="1"/>
          </p:cNvSpPr>
          <p:nvPr>
            <p:ph type="title"/>
          </p:nvPr>
        </p:nvSpPr>
        <p:spPr>
          <a:xfrm>
            <a:off x="2209800" y="228600"/>
            <a:ext cx="6248400" cy="1143000"/>
          </a:xfrm>
          <a:noFill/>
          <a:ln/>
        </p:spPr>
        <p:txBody>
          <a:bodyPr anchorCtr="0">
            <a:normAutofit fontScale="90000"/>
          </a:bodyPr>
          <a:lstStyle/>
          <a:p>
            <a:r>
              <a:rPr lang="en-US" b="0">
                <a:solidFill>
                  <a:schemeClr val="tx1"/>
                </a:solidFill>
                <a:latin typeface="Times New Roman" pitchFamily="18" charset="0"/>
              </a:rPr>
              <a:t>Forensic Entomology:</a:t>
            </a:r>
            <a:br>
              <a:rPr lang="en-US" b="0">
                <a:solidFill>
                  <a:schemeClr val="tx1"/>
                </a:solidFill>
                <a:latin typeface="Times New Roman" pitchFamily="18" charset="0"/>
              </a:rPr>
            </a:br>
            <a:r>
              <a:rPr lang="en-US" sz="4000" b="0">
                <a:solidFill>
                  <a:schemeClr val="tx1"/>
                </a:solidFill>
                <a:latin typeface="Times New Roman" pitchFamily="18" charset="0"/>
              </a:rPr>
              <a:t>Flies</a:t>
            </a:r>
            <a:endParaRPr lang="en-US" sz="2800" b="0"/>
          </a:p>
        </p:txBody>
      </p:sp>
      <p:pic>
        <p:nvPicPr>
          <p:cNvPr id="62468" name="Picture 4" descr="G:\schatm\bio300\mediumlogo.gif"/>
          <p:cNvPicPr>
            <a:picLocks noChangeAspect="1" noChangeArrowheads="1"/>
          </p:cNvPicPr>
          <p:nvPr/>
        </p:nvPicPr>
        <p:blipFill>
          <a:blip r:embed="rId4"/>
          <a:srcRect/>
          <a:stretch>
            <a:fillRect/>
          </a:stretch>
        </p:blipFill>
        <p:spPr bwMode="auto">
          <a:xfrm>
            <a:off x="228600" y="228600"/>
            <a:ext cx="1295400" cy="1295400"/>
          </a:xfrm>
          <a:prstGeom prst="rect">
            <a:avLst/>
          </a:prstGeom>
          <a:noFill/>
        </p:spPr>
      </p:pic>
      <p:sp>
        <p:nvSpPr>
          <p:cNvPr id="62469" name="Text Box 5"/>
          <p:cNvSpPr txBox="1">
            <a:spLocks noChangeArrowheads="1"/>
          </p:cNvSpPr>
          <p:nvPr/>
        </p:nvSpPr>
        <p:spPr bwMode="auto">
          <a:xfrm>
            <a:off x="3657600" y="1981200"/>
            <a:ext cx="5486400" cy="4096506"/>
          </a:xfrm>
          <a:prstGeom prst="rect">
            <a:avLst/>
          </a:prstGeom>
          <a:noFill/>
          <a:ln w="9525">
            <a:noFill/>
            <a:miter lim="800000"/>
            <a:headEnd/>
            <a:tailEnd/>
          </a:ln>
          <a:effectLst/>
        </p:spPr>
        <p:txBody>
          <a:bodyPr>
            <a:spAutoFit/>
          </a:bodyPr>
          <a:lstStyle/>
          <a:p>
            <a:pPr>
              <a:spcBef>
                <a:spcPct val="50000"/>
              </a:spcBef>
            </a:pPr>
            <a:endParaRPr lang="en-US" sz="2800" b="1" dirty="0" smtClean="0">
              <a:effectLst>
                <a:outerShdw blurRad="38100" dist="38100" dir="2700000" algn="tl">
                  <a:srgbClr val="000000"/>
                </a:outerShdw>
              </a:effectLst>
            </a:endParaRPr>
          </a:p>
          <a:p>
            <a:pPr>
              <a:spcBef>
                <a:spcPct val="50000"/>
              </a:spcBef>
            </a:pPr>
            <a:r>
              <a:rPr lang="en-US" sz="2800" b="1" dirty="0" err="1" smtClean="0">
                <a:effectLst>
                  <a:outerShdw blurRad="38100" dist="38100" dir="2700000" algn="tl">
                    <a:srgbClr val="000000"/>
                  </a:outerShdw>
                </a:effectLst>
              </a:rPr>
              <a:t>Sarcophagidae</a:t>
            </a:r>
            <a:r>
              <a:rPr lang="en-US" sz="2800" b="1" dirty="0" smtClean="0"/>
              <a:t> </a:t>
            </a:r>
            <a:r>
              <a:rPr lang="en-US" sz="2800" b="1" dirty="0"/>
              <a:t>- </a:t>
            </a:r>
            <a:r>
              <a:rPr lang="en-US" sz="2800" b="1" u="sng" dirty="0"/>
              <a:t>flesh flies</a:t>
            </a:r>
          </a:p>
          <a:p>
            <a:pPr lvl="1">
              <a:lnSpc>
                <a:spcPct val="70000"/>
              </a:lnSpc>
              <a:spcBef>
                <a:spcPct val="50000"/>
              </a:spcBef>
              <a:buFontTx/>
              <a:buChar char="•"/>
            </a:pPr>
            <a:r>
              <a:rPr lang="en-US" b="1" dirty="0"/>
              <a:t>Adults lay larvae on decaying flesh</a:t>
            </a:r>
          </a:p>
          <a:p>
            <a:pPr lvl="1">
              <a:lnSpc>
                <a:spcPct val="70000"/>
              </a:lnSpc>
              <a:spcBef>
                <a:spcPct val="50000"/>
              </a:spcBef>
              <a:buFontTx/>
              <a:buChar char="•"/>
            </a:pPr>
            <a:r>
              <a:rPr lang="en-US" b="1" dirty="0"/>
              <a:t>Some of the first insect to reach a </a:t>
            </a:r>
            <a:r>
              <a:rPr lang="en-US" b="1" dirty="0" smtClean="0"/>
              <a:t>corpse</a:t>
            </a:r>
          </a:p>
          <a:p>
            <a:pPr lvl="1">
              <a:lnSpc>
                <a:spcPct val="70000"/>
              </a:lnSpc>
              <a:spcBef>
                <a:spcPct val="50000"/>
              </a:spcBef>
              <a:buFontTx/>
              <a:buChar char="•"/>
            </a:pPr>
            <a:endParaRPr lang="en-US" b="1" dirty="0"/>
          </a:p>
          <a:p>
            <a:pPr>
              <a:spcBef>
                <a:spcPct val="50000"/>
              </a:spcBef>
            </a:pPr>
            <a:r>
              <a:rPr lang="en-US" sz="2800" b="1" dirty="0" err="1">
                <a:effectLst>
                  <a:outerShdw blurRad="38100" dist="38100" dir="2700000" algn="tl">
                    <a:srgbClr val="000000"/>
                  </a:outerShdw>
                </a:effectLst>
              </a:rPr>
              <a:t>Calliphoridae</a:t>
            </a:r>
            <a:r>
              <a:rPr lang="en-US" sz="2800" b="1" dirty="0"/>
              <a:t> – </a:t>
            </a:r>
            <a:r>
              <a:rPr lang="en-US" sz="2800" b="1" u="sng" dirty="0"/>
              <a:t>blowflies</a:t>
            </a:r>
          </a:p>
          <a:p>
            <a:pPr lvl="1">
              <a:lnSpc>
                <a:spcPct val="80000"/>
              </a:lnSpc>
              <a:spcBef>
                <a:spcPct val="50000"/>
              </a:spcBef>
              <a:buFontTx/>
              <a:buChar char="•"/>
            </a:pPr>
            <a:r>
              <a:rPr lang="en-US" b="1" dirty="0"/>
              <a:t>Different species have different habits –light vs. dark, urban vs. rural</a:t>
            </a:r>
          </a:p>
          <a:p>
            <a:pPr lvl="1">
              <a:lnSpc>
                <a:spcPct val="70000"/>
              </a:lnSpc>
              <a:spcBef>
                <a:spcPct val="50000"/>
              </a:spcBef>
              <a:buFontTx/>
              <a:buChar char="•"/>
            </a:pPr>
            <a:r>
              <a:rPr lang="en-US" b="1" dirty="0"/>
              <a:t>All have larvae that feed on corpses</a:t>
            </a:r>
          </a:p>
          <a:p>
            <a:pPr lvl="1">
              <a:lnSpc>
                <a:spcPct val="70000"/>
              </a:lnSpc>
              <a:spcBef>
                <a:spcPct val="50000"/>
              </a:spcBef>
              <a:buFontTx/>
              <a:buChar char="•"/>
            </a:pPr>
            <a:r>
              <a:rPr lang="en-US" b="1" dirty="0"/>
              <a:t>Also one of the first to arrive</a:t>
            </a:r>
            <a:endParaRPr lang="en-US" sz="2000" b="1" dirty="0">
              <a:latin typeface="Arial" pitchFamily="34" charset="0"/>
            </a:endParaRPr>
          </a:p>
        </p:txBody>
      </p:sp>
      <p:pic>
        <p:nvPicPr>
          <p:cNvPr id="7" name="Picture 4" descr="house fly"/>
          <p:cNvPicPr>
            <a:picLocks noChangeAspect="1" noChangeArrowheads="1"/>
          </p:cNvPicPr>
          <p:nvPr/>
        </p:nvPicPr>
        <p:blipFill>
          <a:blip r:embed="rId5"/>
          <a:srcRect/>
          <a:stretch>
            <a:fillRect/>
          </a:stretch>
        </p:blipFill>
        <p:spPr bwMode="auto">
          <a:xfrm>
            <a:off x="7010400" y="914400"/>
            <a:ext cx="1744064" cy="1737575"/>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24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2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Rot="1" noChangeArrowheads="1"/>
          </p:cNvSpPr>
          <p:nvPr>
            <p:ph type="title"/>
          </p:nvPr>
        </p:nvSpPr>
        <p:spPr/>
        <p:txBody>
          <a:bodyPr>
            <a:normAutofit/>
          </a:bodyPr>
          <a:lstStyle/>
          <a:p>
            <a:r>
              <a:rPr lang="en-US" sz="6000" b="1" dirty="0">
                <a:effectLst>
                  <a:outerShdw blurRad="38100" dist="38100" dir="2700000" algn="tl">
                    <a:srgbClr val="000000">
                      <a:alpha val="43137"/>
                    </a:srgbClr>
                  </a:outerShdw>
                </a:effectLst>
              </a:rPr>
              <a:t>Blowfly Larvae</a:t>
            </a:r>
          </a:p>
        </p:txBody>
      </p:sp>
      <p:pic>
        <p:nvPicPr>
          <p:cNvPr id="9223" name="Picture 7" descr="maggots"/>
          <p:cNvPicPr>
            <a:picLocks noChangeAspect="1" noChangeArrowheads="1"/>
          </p:cNvPicPr>
          <p:nvPr>
            <p:ph sz="half" idx="1"/>
          </p:nvPr>
        </p:nvPicPr>
        <p:blipFill>
          <a:blip r:embed="rId2"/>
          <a:srcRect/>
          <a:stretch>
            <a:fillRect/>
          </a:stretch>
        </p:blipFill>
        <p:spPr>
          <a:xfrm>
            <a:off x="301625" y="2492375"/>
            <a:ext cx="4191000" cy="2714625"/>
          </a:xfrm>
          <a:noFill/>
          <a:ln/>
        </p:spPr>
      </p:pic>
      <p:pic>
        <p:nvPicPr>
          <p:cNvPr id="9224" name="Picture 8" descr="maggots close up"/>
          <p:cNvPicPr>
            <a:picLocks noChangeAspect="1" noChangeArrowheads="1"/>
          </p:cNvPicPr>
          <p:nvPr>
            <p:ph sz="half" idx="2"/>
          </p:nvPr>
        </p:nvPicPr>
        <p:blipFill>
          <a:blip r:embed="rId3"/>
          <a:srcRect/>
          <a:stretch>
            <a:fillRect/>
          </a:stretch>
        </p:blipFill>
        <p:spPr>
          <a:xfrm>
            <a:off x="4651375" y="2492375"/>
            <a:ext cx="4191000" cy="2714625"/>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9" name="Picture 13" descr="G:\schatm\bio300\humpback fly.jpg"/>
          <p:cNvPicPr>
            <a:picLocks noChangeAspect="1" noChangeArrowheads="1"/>
          </p:cNvPicPr>
          <p:nvPr/>
        </p:nvPicPr>
        <p:blipFill>
          <a:blip r:embed="rId2"/>
          <a:srcRect/>
          <a:stretch>
            <a:fillRect/>
          </a:stretch>
        </p:blipFill>
        <p:spPr bwMode="auto">
          <a:xfrm>
            <a:off x="0" y="4343400"/>
            <a:ext cx="2743200" cy="1792288"/>
          </a:xfrm>
          <a:prstGeom prst="rect">
            <a:avLst/>
          </a:prstGeom>
          <a:noFill/>
        </p:spPr>
      </p:pic>
      <p:pic>
        <p:nvPicPr>
          <p:cNvPr id="60428" name="Picture 12" descr="G:\schatm\bio300\soldiarfly.jpg"/>
          <p:cNvPicPr>
            <a:picLocks noChangeAspect="1" noChangeArrowheads="1"/>
          </p:cNvPicPr>
          <p:nvPr/>
        </p:nvPicPr>
        <p:blipFill>
          <a:blip r:embed="rId3"/>
          <a:srcRect/>
          <a:stretch>
            <a:fillRect/>
          </a:stretch>
        </p:blipFill>
        <p:spPr bwMode="auto">
          <a:xfrm>
            <a:off x="0" y="2247900"/>
            <a:ext cx="2743200" cy="1790700"/>
          </a:xfrm>
          <a:prstGeom prst="rect">
            <a:avLst/>
          </a:prstGeom>
          <a:noFill/>
        </p:spPr>
      </p:pic>
      <p:sp>
        <p:nvSpPr>
          <p:cNvPr id="60418" name="Rectangle 2"/>
          <p:cNvSpPr>
            <a:spLocks noGrp="1" noChangeArrowheads="1"/>
          </p:cNvSpPr>
          <p:nvPr>
            <p:ph type="title"/>
          </p:nvPr>
        </p:nvSpPr>
        <p:spPr/>
        <p:txBody>
          <a:bodyPr>
            <a:normAutofit fontScale="90000"/>
          </a:bodyPr>
          <a:lstStyle/>
          <a:p>
            <a:r>
              <a:rPr lang="en-US" b="0">
                <a:latin typeface="Times New Roman" pitchFamily="18" charset="0"/>
              </a:rPr>
              <a:t>Forensic Entomology:</a:t>
            </a:r>
            <a:br>
              <a:rPr lang="en-US" b="0">
                <a:latin typeface="Times New Roman" pitchFamily="18" charset="0"/>
              </a:rPr>
            </a:br>
            <a:r>
              <a:rPr lang="en-US" sz="3600" b="0">
                <a:latin typeface="Times New Roman" pitchFamily="18" charset="0"/>
              </a:rPr>
              <a:t>Flies</a:t>
            </a:r>
            <a:endParaRPr lang="en-US" sz="2800" b="0"/>
          </a:p>
        </p:txBody>
      </p:sp>
      <p:pic>
        <p:nvPicPr>
          <p:cNvPr id="60419" name="Picture 3" descr="G:\schatm\bio300\mediumlogo.gif"/>
          <p:cNvPicPr>
            <a:picLocks noChangeAspect="1" noChangeArrowheads="1"/>
          </p:cNvPicPr>
          <p:nvPr/>
        </p:nvPicPr>
        <p:blipFill>
          <a:blip r:embed="rId4"/>
          <a:srcRect/>
          <a:stretch>
            <a:fillRect/>
          </a:stretch>
        </p:blipFill>
        <p:spPr bwMode="auto">
          <a:xfrm>
            <a:off x="6400800" y="381000"/>
            <a:ext cx="1371600" cy="1371600"/>
          </a:xfrm>
          <a:prstGeom prst="rect">
            <a:avLst/>
          </a:prstGeom>
          <a:noFill/>
        </p:spPr>
      </p:pic>
      <p:sp>
        <p:nvSpPr>
          <p:cNvPr id="60430" name="Rectangle 14"/>
          <p:cNvSpPr>
            <a:spLocks noGrp="1" noChangeArrowheads="1"/>
          </p:cNvSpPr>
          <p:nvPr>
            <p:ph type="body" idx="1"/>
          </p:nvPr>
        </p:nvSpPr>
        <p:spPr>
          <a:xfrm>
            <a:off x="2743200" y="2247900"/>
            <a:ext cx="6400800" cy="3810000"/>
          </a:xfrm>
        </p:spPr>
        <p:txBody>
          <a:bodyPr>
            <a:normAutofit lnSpcReduction="10000"/>
          </a:bodyPr>
          <a:lstStyle/>
          <a:p>
            <a:pPr eaLnBrk="0" hangingPunct="0">
              <a:lnSpc>
                <a:spcPct val="90000"/>
              </a:lnSpc>
              <a:spcBef>
                <a:spcPct val="50000"/>
              </a:spcBef>
              <a:buClrTx/>
              <a:buSzTx/>
              <a:buFontTx/>
              <a:buNone/>
            </a:pPr>
            <a:r>
              <a:rPr lang="en-US" sz="2800" b="1">
                <a:latin typeface="Times New Roman" pitchFamily="18" charset="0"/>
              </a:rPr>
              <a:t>Strateomyidae</a:t>
            </a:r>
            <a:r>
              <a:rPr lang="en-US" sz="2800" b="1">
                <a:effectLst/>
                <a:latin typeface="Times New Roman" pitchFamily="18" charset="0"/>
              </a:rPr>
              <a:t> – soldier flies</a:t>
            </a:r>
          </a:p>
          <a:p>
            <a:pPr lvl="1" eaLnBrk="0" hangingPunct="0">
              <a:lnSpc>
                <a:spcPct val="80000"/>
              </a:lnSpc>
              <a:spcBef>
                <a:spcPct val="50000"/>
              </a:spcBef>
              <a:buClrTx/>
              <a:buSzTx/>
              <a:buFontTx/>
              <a:buChar char="•"/>
            </a:pPr>
            <a:r>
              <a:rPr lang="en-US" sz="2400" b="1">
                <a:effectLst/>
                <a:latin typeface="Times New Roman" pitchFamily="18" charset="0"/>
              </a:rPr>
              <a:t>Larvae feed on human excrement and remains</a:t>
            </a:r>
          </a:p>
          <a:p>
            <a:pPr lvl="1" eaLnBrk="0" hangingPunct="0">
              <a:lnSpc>
                <a:spcPct val="60000"/>
              </a:lnSpc>
              <a:spcBef>
                <a:spcPct val="50000"/>
              </a:spcBef>
              <a:buClrTx/>
              <a:buSzTx/>
              <a:buFontTx/>
              <a:buChar char="•"/>
            </a:pPr>
            <a:r>
              <a:rPr lang="en-US" sz="2400" b="1">
                <a:effectLst/>
                <a:latin typeface="Times New Roman" pitchFamily="18" charset="0"/>
              </a:rPr>
              <a:t>Are found late in decomposition process</a:t>
            </a:r>
          </a:p>
          <a:p>
            <a:pPr eaLnBrk="0" hangingPunct="0">
              <a:lnSpc>
                <a:spcPct val="90000"/>
              </a:lnSpc>
              <a:spcBef>
                <a:spcPct val="50000"/>
              </a:spcBef>
              <a:buClrTx/>
              <a:buSzTx/>
              <a:buFontTx/>
              <a:buNone/>
            </a:pPr>
            <a:r>
              <a:rPr lang="en-US" sz="2800" b="1">
                <a:latin typeface="Times New Roman" pitchFamily="18" charset="0"/>
              </a:rPr>
              <a:t>Phoridae</a:t>
            </a:r>
            <a:r>
              <a:rPr lang="en-US" sz="2800" b="1">
                <a:effectLst/>
                <a:latin typeface="Times New Roman" pitchFamily="18" charset="0"/>
              </a:rPr>
              <a:t> – humpbacked flies</a:t>
            </a:r>
          </a:p>
          <a:p>
            <a:pPr lvl="1" eaLnBrk="0" hangingPunct="0">
              <a:lnSpc>
                <a:spcPct val="60000"/>
              </a:lnSpc>
              <a:spcBef>
                <a:spcPct val="50000"/>
              </a:spcBef>
              <a:buClrTx/>
              <a:buSzTx/>
              <a:buFontTx/>
              <a:buChar char="•"/>
            </a:pPr>
            <a:r>
              <a:rPr lang="en-US" sz="2400" b="1">
                <a:effectLst/>
                <a:latin typeface="Times New Roman" pitchFamily="18" charset="0"/>
              </a:rPr>
              <a:t>Larvae feed on decaying bodies</a:t>
            </a:r>
          </a:p>
          <a:p>
            <a:pPr lvl="1" eaLnBrk="0" hangingPunct="0">
              <a:lnSpc>
                <a:spcPct val="80000"/>
              </a:lnSpc>
              <a:spcBef>
                <a:spcPct val="50000"/>
              </a:spcBef>
              <a:buClrTx/>
              <a:buSzTx/>
              <a:buFontTx/>
              <a:buChar char="•"/>
            </a:pPr>
            <a:r>
              <a:rPr lang="en-US" sz="2400" b="1">
                <a:effectLst/>
                <a:latin typeface="Times New Roman" pitchFamily="18" charset="0"/>
              </a:rPr>
              <a:t>Some species can burrow to a depth of 50cm over 4 days</a:t>
            </a:r>
          </a:p>
          <a:p>
            <a:pPr lvl="1" eaLnBrk="0" hangingPunct="0">
              <a:lnSpc>
                <a:spcPct val="60000"/>
              </a:lnSpc>
              <a:spcBef>
                <a:spcPct val="50000"/>
              </a:spcBef>
              <a:buClrTx/>
              <a:buSzTx/>
              <a:buFontTx/>
              <a:buChar char="•"/>
            </a:pPr>
            <a:r>
              <a:rPr lang="en-US" sz="2400" b="1">
                <a:effectLst/>
                <a:latin typeface="Times New Roman" pitchFamily="18" charset="0"/>
              </a:rPr>
              <a:t>Important in buried bodies</a:t>
            </a:r>
            <a:endParaRPr lang="en-US" sz="1800" b="1">
              <a:effectLst/>
              <a:latin typeface="Times New Roman" pitchFamily="18"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04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0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44525" y="301625"/>
            <a:ext cx="7761288" cy="1143000"/>
          </a:xfrm>
        </p:spPr>
        <p:txBody>
          <a:bodyPr>
            <a:normAutofit fontScale="90000"/>
          </a:bodyPr>
          <a:lstStyle/>
          <a:p>
            <a:r>
              <a:rPr lang="en-US" b="0">
                <a:solidFill>
                  <a:schemeClr val="tx1"/>
                </a:solidFill>
                <a:latin typeface="Times New Roman" pitchFamily="18" charset="0"/>
              </a:rPr>
              <a:t>Forensic Entomology</a:t>
            </a:r>
            <a:br>
              <a:rPr lang="en-US" b="0">
                <a:solidFill>
                  <a:schemeClr val="tx1"/>
                </a:solidFill>
                <a:latin typeface="Times New Roman" pitchFamily="18" charset="0"/>
              </a:rPr>
            </a:br>
            <a:r>
              <a:rPr lang="en-US" sz="2800" b="0">
                <a:solidFill>
                  <a:schemeClr val="tx1"/>
                </a:solidFill>
                <a:latin typeface="Times New Roman" pitchFamily="18" charset="0"/>
              </a:rPr>
              <a:t>Carrion beetles</a:t>
            </a:r>
            <a:endParaRPr lang="en-US" sz="2800" b="0"/>
          </a:p>
        </p:txBody>
      </p:sp>
      <p:pic>
        <p:nvPicPr>
          <p:cNvPr id="63494" name="Picture 6" descr="G:\schatm\bio300\mediumlogo.gif"/>
          <p:cNvPicPr>
            <a:picLocks noChangeAspect="1" noChangeArrowheads="1"/>
          </p:cNvPicPr>
          <p:nvPr/>
        </p:nvPicPr>
        <p:blipFill>
          <a:blip r:embed="rId2"/>
          <a:srcRect/>
          <a:stretch>
            <a:fillRect/>
          </a:stretch>
        </p:blipFill>
        <p:spPr bwMode="auto">
          <a:xfrm>
            <a:off x="6248400" y="304800"/>
            <a:ext cx="1371600" cy="1371600"/>
          </a:xfrm>
          <a:prstGeom prst="rect">
            <a:avLst/>
          </a:prstGeom>
          <a:noFill/>
        </p:spPr>
      </p:pic>
      <p:sp>
        <p:nvSpPr>
          <p:cNvPr id="63496" name="Text Box 8"/>
          <p:cNvSpPr txBox="1">
            <a:spLocks noChangeArrowheads="1"/>
          </p:cNvSpPr>
          <p:nvPr/>
        </p:nvSpPr>
        <p:spPr bwMode="auto">
          <a:xfrm>
            <a:off x="3657600" y="2286000"/>
            <a:ext cx="5257800" cy="1589088"/>
          </a:xfrm>
          <a:prstGeom prst="rect">
            <a:avLst/>
          </a:prstGeom>
          <a:noFill/>
          <a:ln w="9525">
            <a:noFill/>
            <a:miter lim="800000"/>
            <a:headEnd/>
            <a:tailEnd/>
          </a:ln>
          <a:effectLst/>
        </p:spPr>
        <p:txBody>
          <a:bodyPr>
            <a:spAutoFit/>
          </a:bodyPr>
          <a:lstStyle/>
          <a:p>
            <a:pPr>
              <a:spcBef>
                <a:spcPct val="50000"/>
              </a:spcBef>
            </a:pPr>
            <a:r>
              <a:rPr lang="en-US" b="1">
                <a:effectLst>
                  <a:outerShdw blurRad="38100" dist="38100" dir="2700000" algn="tl">
                    <a:srgbClr val="000000"/>
                  </a:outerShdw>
                </a:effectLst>
              </a:rPr>
              <a:t>Silphidae</a:t>
            </a:r>
            <a:r>
              <a:rPr lang="en-US" b="1"/>
              <a:t> – Carrion beetles</a:t>
            </a:r>
          </a:p>
          <a:p>
            <a:pPr lvl="1">
              <a:lnSpc>
                <a:spcPct val="70000"/>
              </a:lnSpc>
              <a:spcBef>
                <a:spcPct val="50000"/>
              </a:spcBef>
              <a:buFontTx/>
              <a:buChar char="•"/>
            </a:pPr>
            <a:r>
              <a:rPr lang="en-US" b="1"/>
              <a:t>Buries small carcasses</a:t>
            </a:r>
          </a:p>
          <a:p>
            <a:pPr lvl="1">
              <a:lnSpc>
                <a:spcPct val="70000"/>
              </a:lnSpc>
              <a:spcBef>
                <a:spcPct val="50000"/>
              </a:spcBef>
              <a:buFontTx/>
              <a:buChar char="•"/>
            </a:pPr>
            <a:r>
              <a:rPr lang="en-US" b="1"/>
              <a:t>Adults feed on maggots and carrion</a:t>
            </a:r>
            <a:endParaRPr lang="en-US" sz="2000" b="1">
              <a:solidFill>
                <a:schemeClr val="bg2"/>
              </a:solidFill>
            </a:endParaRPr>
          </a:p>
        </p:txBody>
      </p:sp>
      <p:pic>
        <p:nvPicPr>
          <p:cNvPr id="63497" name="Picture 9" descr="G:\schatm\bio300\carrion beetle.jpg"/>
          <p:cNvPicPr>
            <a:picLocks noChangeAspect="1" noChangeArrowheads="1"/>
          </p:cNvPicPr>
          <p:nvPr/>
        </p:nvPicPr>
        <p:blipFill>
          <a:blip r:embed="rId3"/>
          <a:srcRect/>
          <a:stretch>
            <a:fillRect/>
          </a:stretch>
        </p:blipFill>
        <p:spPr bwMode="auto">
          <a:xfrm>
            <a:off x="0" y="2233613"/>
            <a:ext cx="3657600" cy="2389187"/>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3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Cariron beetle and k rat"/>
          <p:cNvPicPr>
            <a:picLocks noChangeAspect="1" noChangeArrowheads="1"/>
          </p:cNvPicPr>
          <p:nvPr/>
        </p:nvPicPr>
        <p:blipFill>
          <a:blip r:embed="rId2"/>
          <a:srcRect l="2174" t="4898" r="2174" b="2040"/>
          <a:stretch>
            <a:fillRect/>
          </a:stretch>
        </p:blipFill>
        <p:spPr bwMode="auto">
          <a:xfrm>
            <a:off x="0" y="0"/>
            <a:ext cx="9176873" cy="5943600"/>
          </a:xfrm>
          <a:prstGeom prst="rect">
            <a:avLst/>
          </a:prstGeom>
          <a:noFill/>
        </p:spPr>
      </p:pic>
      <p:sp>
        <p:nvSpPr>
          <p:cNvPr id="11269" name="Text Box 5"/>
          <p:cNvSpPr txBox="1">
            <a:spLocks noChangeArrowheads="1"/>
          </p:cNvSpPr>
          <p:nvPr/>
        </p:nvSpPr>
        <p:spPr bwMode="auto">
          <a:xfrm>
            <a:off x="2133600" y="3124200"/>
            <a:ext cx="5638800" cy="1066800"/>
          </a:xfrm>
          <a:prstGeom prst="rect">
            <a:avLst/>
          </a:prstGeom>
          <a:noFill/>
          <a:ln w="9525">
            <a:noFill/>
            <a:miter lim="800000"/>
            <a:headEnd/>
            <a:tailEnd/>
          </a:ln>
          <a:effectLst/>
        </p:spPr>
        <p:txBody>
          <a:bodyPr>
            <a:spAutoFit/>
          </a:bodyPr>
          <a:lstStyle/>
          <a:p>
            <a:pPr algn="ctr">
              <a:spcBef>
                <a:spcPct val="50000"/>
              </a:spcBef>
            </a:pPr>
            <a:r>
              <a:rPr lang="en-US" sz="3200" b="1" dirty="0">
                <a:solidFill>
                  <a:schemeClr val="bg1"/>
                </a:solidFill>
              </a:rPr>
              <a:t>Female Carrion Beetle and Kangaroo Rat</a:t>
            </a:r>
          </a:p>
        </p:txBody>
      </p:sp>
      <p:sp>
        <p:nvSpPr>
          <p:cNvPr id="5" name="TextBox 4"/>
          <p:cNvSpPr txBox="1"/>
          <p:nvPr/>
        </p:nvSpPr>
        <p:spPr>
          <a:xfrm>
            <a:off x="0" y="5943600"/>
            <a:ext cx="9144000"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sp>
        <p:nvSpPr>
          <p:cNvPr id="11270" name="Text Box 6"/>
          <p:cNvSpPr txBox="1">
            <a:spLocks noChangeArrowheads="1"/>
          </p:cNvSpPr>
          <p:nvPr/>
        </p:nvSpPr>
        <p:spPr bwMode="auto">
          <a:xfrm>
            <a:off x="1295400" y="6035675"/>
            <a:ext cx="6629400" cy="822325"/>
          </a:xfrm>
          <a:prstGeom prst="rect">
            <a:avLst/>
          </a:prstGeom>
          <a:noFill/>
          <a:ln w="9525">
            <a:noFill/>
            <a:miter lim="800000"/>
            <a:headEnd/>
            <a:tailEnd/>
          </a:ln>
          <a:effectLst/>
        </p:spPr>
        <p:txBody>
          <a:bodyPr>
            <a:spAutoFit/>
          </a:bodyPr>
          <a:lstStyle/>
          <a:p>
            <a:pPr algn="ctr">
              <a:spcBef>
                <a:spcPct val="50000"/>
              </a:spcBef>
            </a:pPr>
            <a:r>
              <a:rPr lang="en-US" sz="2400" b="1" dirty="0"/>
              <a:t>Rat will be completely buried and eggs laid upon it.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7" name="Rectangle 7"/>
          <p:cNvSpPr>
            <a:spLocks noGrp="1" noChangeArrowheads="1"/>
          </p:cNvSpPr>
          <p:nvPr>
            <p:ph type="title"/>
          </p:nvPr>
        </p:nvSpPr>
        <p:spPr>
          <a:xfrm>
            <a:off x="1600200" y="152400"/>
            <a:ext cx="6858000" cy="1143000"/>
          </a:xfrm>
          <a:noFill/>
          <a:ln/>
        </p:spPr>
        <p:txBody>
          <a:bodyPr anchorCtr="0">
            <a:normAutofit fontScale="90000"/>
          </a:bodyPr>
          <a:lstStyle/>
          <a:p>
            <a:r>
              <a:rPr lang="en-US" b="0">
                <a:latin typeface="Times New Roman" pitchFamily="18" charset="0"/>
              </a:rPr>
              <a:t>Forensic Entomology:</a:t>
            </a:r>
            <a:br>
              <a:rPr lang="en-US" b="0">
                <a:latin typeface="Times New Roman" pitchFamily="18" charset="0"/>
              </a:rPr>
            </a:br>
            <a:r>
              <a:rPr lang="en-US" sz="3600" b="0">
                <a:latin typeface="Times New Roman" pitchFamily="18" charset="0"/>
              </a:rPr>
              <a:t>Beetles</a:t>
            </a:r>
            <a:endParaRPr lang="en-US" sz="2800" b="0"/>
          </a:p>
        </p:txBody>
      </p:sp>
      <p:pic>
        <p:nvPicPr>
          <p:cNvPr id="61448" name="Picture 8" descr="G:\schatm\bio300\mediumlogo.gif"/>
          <p:cNvPicPr>
            <a:picLocks noChangeAspect="1" noChangeArrowheads="1"/>
          </p:cNvPicPr>
          <p:nvPr/>
        </p:nvPicPr>
        <p:blipFill>
          <a:blip r:embed="rId2"/>
          <a:srcRect/>
          <a:stretch>
            <a:fillRect/>
          </a:stretch>
        </p:blipFill>
        <p:spPr bwMode="auto">
          <a:xfrm>
            <a:off x="228600" y="228600"/>
            <a:ext cx="1371600" cy="1371600"/>
          </a:xfrm>
          <a:prstGeom prst="rect">
            <a:avLst/>
          </a:prstGeom>
          <a:noFill/>
        </p:spPr>
      </p:pic>
      <p:sp>
        <p:nvSpPr>
          <p:cNvPr id="61449" name="Text Box 9"/>
          <p:cNvSpPr txBox="1">
            <a:spLocks noChangeArrowheads="1"/>
          </p:cNvSpPr>
          <p:nvPr/>
        </p:nvSpPr>
        <p:spPr bwMode="auto">
          <a:xfrm>
            <a:off x="2590800" y="1676400"/>
            <a:ext cx="6858000" cy="1395413"/>
          </a:xfrm>
          <a:prstGeom prst="rect">
            <a:avLst/>
          </a:prstGeom>
          <a:noFill/>
          <a:ln w="9525">
            <a:noFill/>
            <a:miter lim="800000"/>
            <a:headEnd/>
            <a:tailEnd/>
          </a:ln>
          <a:effectLst/>
        </p:spPr>
        <p:txBody>
          <a:bodyPr>
            <a:spAutoFit/>
          </a:bodyPr>
          <a:lstStyle/>
          <a:p>
            <a:pPr>
              <a:spcBef>
                <a:spcPct val="50000"/>
              </a:spcBef>
            </a:pPr>
            <a:r>
              <a:rPr lang="en-US" sz="2800" b="1">
                <a:effectLst>
                  <a:outerShdw blurRad="38100" dist="38100" dir="2700000" algn="tl">
                    <a:srgbClr val="000000"/>
                  </a:outerShdw>
                </a:effectLst>
              </a:rPr>
              <a:t>Staphylinidae</a:t>
            </a:r>
            <a:r>
              <a:rPr lang="en-US" sz="2800" b="1"/>
              <a:t> – rove beetles</a:t>
            </a:r>
          </a:p>
          <a:p>
            <a:pPr lvl="1">
              <a:lnSpc>
                <a:spcPct val="70000"/>
              </a:lnSpc>
              <a:spcBef>
                <a:spcPct val="50000"/>
              </a:spcBef>
              <a:buFontTx/>
              <a:buChar char="•"/>
            </a:pPr>
            <a:r>
              <a:rPr lang="en-US" b="1"/>
              <a:t>Arrive a few hours after a death </a:t>
            </a:r>
          </a:p>
          <a:p>
            <a:pPr lvl="1">
              <a:lnSpc>
                <a:spcPct val="70000"/>
              </a:lnSpc>
              <a:spcBef>
                <a:spcPct val="50000"/>
              </a:spcBef>
              <a:buFontTx/>
              <a:buChar char="•"/>
            </a:pPr>
            <a:r>
              <a:rPr lang="en-US" b="1"/>
              <a:t>Are active throughout decomposition process</a:t>
            </a:r>
            <a:endParaRPr lang="en-US" sz="2000" b="1">
              <a:solidFill>
                <a:schemeClr val="bg2"/>
              </a:solidFill>
              <a:latin typeface="Arial" pitchFamily="34" charset="0"/>
            </a:endParaRPr>
          </a:p>
        </p:txBody>
      </p:sp>
      <p:sp>
        <p:nvSpPr>
          <p:cNvPr id="61450" name="Text Box 10"/>
          <p:cNvSpPr txBox="1">
            <a:spLocks noChangeArrowheads="1"/>
          </p:cNvSpPr>
          <p:nvPr/>
        </p:nvSpPr>
        <p:spPr bwMode="auto">
          <a:xfrm>
            <a:off x="0" y="3581400"/>
            <a:ext cx="6248400" cy="1212850"/>
          </a:xfrm>
          <a:prstGeom prst="rect">
            <a:avLst/>
          </a:prstGeom>
          <a:noFill/>
          <a:ln w="9525">
            <a:noFill/>
            <a:miter lim="800000"/>
            <a:headEnd/>
            <a:tailEnd/>
          </a:ln>
          <a:effectLst/>
        </p:spPr>
        <p:txBody>
          <a:bodyPr>
            <a:spAutoFit/>
          </a:bodyPr>
          <a:lstStyle/>
          <a:p>
            <a:pPr>
              <a:spcBef>
                <a:spcPct val="50000"/>
              </a:spcBef>
            </a:pPr>
            <a:r>
              <a:rPr lang="en-US" sz="2800" b="1">
                <a:effectLst>
                  <a:outerShdw blurRad="38100" dist="38100" dir="2700000" algn="tl">
                    <a:srgbClr val="000000"/>
                  </a:outerShdw>
                </a:effectLst>
              </a:rPr>
              <a:t>Dermestids</a:t>
            </a:r>
            <a:r>
              <a:rPr lang="en-US" sz="2800" b="1"/>
              <a:t> – Carpet beetle</a:t>
            </a:r>
          </a:p>
          <a:p>
            <a:pPr lvl="1">
              <a:lnSpc>
                <a:spcPct val="70000"/>
              </a:lnSpc>
              <a:spcBef>
                <a:spcPct val="50000"/>
              </a:spcBef>
              <a:buFontTx/>
              <a:buChar char="•"/>
            </a:pPr>
            <a:r>
              <a:rPr lang="en-US" b="1"/>
              <a:t>Larvae and adults feed on dry skin and hairs</a:t>
            </a:r>
            <a:endParaRPr lang="en-US" sz="2000" b="1">
              <a:solidFill>
                <a:schemeClr val="bg2"/>
              </a:solidFill>
              <a:latin typeface="Arial" pitchFamily="34" charset="0"/>
            </a:endParaRPr>
          </a:p>
        </p:txBody>
      </p:sp>
      <p:sp>
        <p:nvSpPr>
          <p:cNvPr id="61451" name="Text Box 11"/>
          <p:cNvSpPr txBox="1">
            <a:spLocks noChangeArrowheads="1"/>
          </p:cNvSpPr>
          <p:nvPr/>
        </p:nvSpPr>
        <p:spPr bwMode="auto">
          <a:xfrm>
            <a:off x="2209800" y="5181600"/>
            <a:ext cx="7239000" cy="1651000"/>
          </a:xfrm>
          <a:prstGeom prst="rect">
            <a:avLst/>
          </a:prstGeom>
          <a:noFill/>
          <a:ln w="9525">
            <a:noFill/>
            <a:miter lim="800000"/>
            <a:headEnd/>
            <a:tailEnd/>
          </a:ln>
          <a:effectLst/>
        </p:spPr>
        <p:txBody>
          <a:bodyPr>
            <a:spAutoFit/>
          </a:bodyPr>
          <a:lstStyle/>
          <a:p>
            <a:pPr>
              <a:spcBef>
                <a:spcPct val="50000"/>
              </a:spcBef>
            </a:pPr>
            <a:r>
              <a:rPr lang="en-US" sz="2800" b="1">
                <a:effectLst>
                  <a:outerShdw blurRad="38100" dist="38100" dir="2700000" algn="tl">
                    <a:srgbClr val="000000"/>
                  </a:outerShdw>
                </a:effectLst>
              </a:rPr>
              <a:t>Histeridae </a:t>
            </a:r>
            <a:r>
              <a:rPr lang="en-US" sz="2800" b="1"/>
              <a:t>– Hister beetles</a:t>
            </a:r>
          </a:p>
          <a:p>
            <a:pPr lvl="1">
              <a:lnSpc>
                <a:spcPct val="70000"/>
              </a:lnSpc>
              <a:spcBef>
                <a:spcPct val="50000"/>
              </a:spcBef>
              <a:buFontTx/>
              <a:buChar char="•"/>
            </a:pPr>
            <a:r>
              <a:rPr lang="en-US" b="1"/>
              <a:t>Found in bloated, decay, and early drying stages</a:t>
            </a:r>
          </a:p>
          <a:p>
            <a:pPr lvl="1">
              <a:lnSpc>
                <a:spcPct val="70000"/>
              </a:lnSpc>
              <a:spcBef>
                <a:spcPct val="50000"/>
              </a:spcBef>
              <a:buFontTx/>
              <a:buChar char="•"/>
            </a:pPr>
            <a:r>
              <a:rPr lang="en-US" b="1"/>
              <a:t>Both larvae and adults feed on maggots and puparia</a:t>
            </a:r>
            <a:endParaRPr lang="en-US" sz="2000" b="1">
              <a:solidFill>
                <a:schemeClr val="bg2"/>
              </a:solidFill>
            </a:endParaRPr>
          </a:p>
        </p:txBody>
      </p:sp>
      <p:pic>
        <p:nvPicPr>
          <p:cNvPr id="61452" name="Picture 12" descr="G:\schatm\bio300\rovebeetle.jpg"/>
          <p:cNvPicPr>
            <a:picLocks noChangeAspect="1" noChangeArrowheads="1"/>
          </p:cNvPicPr>
          <p:nvPr/>
        </p:nvPicPr>
        <p:blipFill>
          <a:blip r:embed="rId3"/>
          <a:srcRect l="12500" t="37276" r="6250" b="5316"/>
          <a:stretch>
            <a:fillRect/>
          </a:stretch>
        </p:blipFill>
        <p:spPr bwMode="auto">
          <a:xfrm>
            <a:off x="0" y="2209800"/>
            <a:ext cx="2971800" cy="1371600"/>
          </a:xfrm>
          <a:prstGeom prst="rect">
            <a:avLst/>
          </a:prstGeom>
          <a:noFill/>
        </p:spPr>
      </p:pic>
      <p:pic>
        <p:nvPicPr>
          <p:cNvPr id="61453" name="Picture 13" descr="G:\schatm\bio300\Dermestid.jpg"/>
          <p:cNvPicPr>
            <a:picLocks noChangeAspect="1" noChangeArrowheads="1"/>
          </p:cNvPicPr>
          <p:nvPr/>
        </p:nvPicPr>
        <p:blipFill>
          <a:blip r:embed="rId4"/>
          <a:srcRect l="10417" t="18140" r="16667" b="8505"/>
          <a:stretch>
            <a:fillRect/>
          </a:stretch>
        </p:blipFill>
        <p:spPr bwMode="auto">
          <a:xfrm>
            <a:off x="6248400" y="3429000"/>
            <a:ext cx="2667000" cy="1752600"/>
          </a:xfrm>
          <a:prstGeom prst="rect">
            <a:avLst/>
          </a:prstGeom>
          <a:noFill/>
        </p:spPr>
      </p:pic>
      <p:pic>
        <p:nvPicPr>
          <p:cNvPr id="61454" name="Picture 14" descr="G:\schatm\bio300\histor beelte.jpg"/>
          <p:cNvPicPr>
            <a:picLocks noChangeAspect="1" noChangeArrowheads="1"/>
          </p:cNvPicPr>
          <p:nvPr/>
        </p:nvPicPr>
        <p:blipFill>
          <a:blip r:embed="rId5"/>
          <a:srcRect l="18750" t="25316" r="18750"/>
          <a:stretch>
            <a:fillRect/>
          </a:stretch>
        </p:blipFill>
        <p:spPr bwMode="auto">
          <a:xfrm>
            <a:off x="0" y="5073650"/>
            <a:ext cx="2286000" cy="178435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14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14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1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9" grpId="0" autoUpdateAnimBg="0"/>
      <p:bldP spid="61450" grpId="0" autoUpdateAnimBg="0"/>
      <p:bldP spid="6145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descr="hister and maggot  2 l instars"/>
          <p:cNvPicPr>
            <a:picLocks noChangeAspect="1" noChangeArrowheads="1"/>
          </p:cNvPicPr>
          <p:nvPr>
            <p:ph sz="half" idx="2"/>
          </p:nvPr>
        </p:nvPicPr>
        <p:blipFill>
          <a:blip r:embed="rId2"/>
          <a:srcRect t="11711"/>
          <a:stretch>
            <a:fillRect/>
          </a:stretch>
        </p:blipFill>
        <p:spPr>
          <a:xfrm>
            <a:off x="-21215" y="0"/>
            <a:ext cx="9165215" cy="6858000"/>
          </a:xfrm>
          <a:noFill/>
          <a:ln/>
        </p:spPr>
      </p:pic>
      <p:sp>
        <p:nvSpPr>
          <p:cNvPr id="16388" name="Rectangle 4"/>
          <p:cNvSpPr>
            <a:spLocks noGrp="1" noRot="1" noChangeArrowheads="1"/>
          </p:cNvSpPr>
          <p:nvPr>
            <p:ph type="title"/>
          </p:nvPr>
        </p:nvSpPr>
        <p:spPr>
          <a:xfrm>
            <a:off x="5943600" y="838200"/>
            <a:ext cx="1752600" cy="3352800"/>
          </a:xfrm>
          <a:solidFill>
            <a:schemeClr val="bg1"/>
          </a:solidFill>
          <a:ln>
            <a:solidFill>
              <a:schemeClr val="tx1"/>
            </a:solidFill>
          </a:ln>
        </p:spPr>
        <p:txBody>
          <a:bodyPr>
            <a:normAutofit/>
          </a:bodyPr>
          <a:lstStyle/>
          <a:p>
            <a:r>
              <a:rPr lang="en-US" sz="4000" b="1" dirty="0" err="1">
                <a:effectLst>
                  <a:outerShdw blurRad="38100" dist="38100" dir="2700000" algn="tl">
                    <a:srgbClr val="000000">
                      <a:alpha val="43137"/>
                    </a:srgbClr>
                  </a:outerShdw>
                </a:effectLst>
              </a:rPr>
              <a:t>Hister</a:t>
            </a:r>
            <a:r>
              <a:rPr lang="en-US" sz="4000" b="1" dirty="0">
                <a:effectLst>
                  <a:outerShdw blurRad="38100" dist="38100" dir="2700000" algn="tl">
                    <a:srgbClr val="000000">
                      <a:alpha val="43137"/>
                    </a:srgbClr>
                  </a:outerShdw>
                </a:effectLst>
              </a:rPr>
              <a:t> Beetles Prey on Blowfly Larvae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Blowfly life cycte"/>
          <p:cNvPicPr>
            <a:picLocks noChangeAspect="1" noChangeArrowheads="1"/>
          </p:cNvPicPr>
          <p:nvPr>
            <p:ph idx="4294967295"/>
          </p:nvPr>
        </p:nvPicPr>
        <p:blipFill>
          <a:blip r:embed="rId2"/>
          <a:srcRect/>
          <a:stretch>
            <a:fillRect/>
          </a:stretch>
        </p:blipFill>
        <p:spPr>
          <a:xfrm>
            <a:off x="0" y="106363"/>
            <a:ext cx="8839200" cy="6715125"/>
          </a:xfrm>
          <a:noFill/>
        </p:spPr>
      </p:pic>
      <p:sp>
        <p:nvSpPr>
          <p:cNvPr id="16387" name="Text Box 7"/>
          <p:cNvSpPr txBox="1">
            <a:spLocks noChangeArrowheads="1"/>
          </p:cNvSpPr>
          <p:nvPr/>
        </p:nvSpPr>
        <p:spPr bwMode="auto">
          <a:xfrm>
            <a:off x="4114800" y="6284913"/>
            <a:ext cx="4816475" cy="366712"/>
          </a:xfrm>
          <a:prstGeom prst="rect">
            <a:avLst/>
          </a:prstGeom>
          <a:noFill/>
          <a:ln w="9525">
            <a:noFill/>
            <a:miter lim="800000"/>
            <a:headEnd/>
            <a:tailEnd/>
          </a:ln>
        </p:spPr>
        <p:txBody>
          <a:bodyPr>
            <a:spAutoFit/>
          </a:bodyPr>
          <a:lstStyle/>
          <a:p>
            <a:r>
              <a:rPr lang="en-US"/>
              <a:t>Image: http://www.nlm.nih.gov/visibleproofs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n-US" sz="3600" smtClean="0"/>
              <a:t>Five Stages of Decomposition Fueled by Insect Activity.</a:t>
            </a:r>
          </a:p>
        </p:txBody>
      </p:sp>
      <p:sp>
        <p:nvSpPr>
          <p:cNvPr id="25603" name="Rectangle 3"/>
          <p:cNvSpPr>
            <a:spLocks noGrp="1" noChangeArrowheads="1"/>
          </p:cNvSpPr>
          <p:nvPr>
            <p:ph idx="1"/>
          </p:nvPr>
        </p:nvSpPr>
        <p:spPr>
          <a:xfrm>
            <a:off x="457200" y="1524000"/>
            <a:ext cx="8229600" cy="4525963"/>
          </a:xfrm>
        </p:spPr>
        <p:txBody>
          <a:bodyPr/>
          <a:lstStyle/>
          <a:p>
            <a:pPr eaLnBrk="1" hangingPunct="1"/>
            <a:r>
              <a:rPr lang="en-US" smtClean="0"/>
              <a:t>Fresh</a:t>
            </a:r>
          </a:p>
          <a:p>
            <a:pPr eaLnBrk="1" hangingPunct="1"/>
            <a:r>
              <a:rPr lang="en-US" smtClean="0"/>
              <a:t>Bloat</a:t>
            </a:r>
          </a:p>
          <a:p>
            <a:pPr eaLnBrk="1" hangingPunct="1"/>
            <a:r>
              <a:rPr lang="en-US" smtClean="0"/>
              <a:t>Decay</a:t>
            </a:r>
          </a:p>
          <a:p>
            <a:pPr eaLnBrk="1" hangingPunct="1"/>
            <a:r>
              <a:rPr lang="en-US" smtClean="0"/>
              <a:t>Post-decay</a:t>
            </a:r>
          </a:p>
          <a:p>
            <a:pPr eaLnBrk="1" hangingPunct="1"/>
            <a:r>
              <a:rPr lang="en-US" smtClean="0"/>
              <a:t>Dry (skeletal)</a:t>
            </a:r>
          </a:p>
          <a:p>
            <a:pPr eaLnBrk="1" hangingPunct="1"/>
            <a:endParaRPr lang="en-US" b="1"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9-5-03 pig 2"/>
          <p:cNvPicPr>
            <a:picLocks noGrp="1" noChangeAspect="1" noChangeArrowheads="1"/>
          </p:cNvPicPr>
          <p:nvPr>
            <p:ph sz="half" idx="1"/>
          </p:nvPr>
        </p:nvPicPr>
        <p:blipFill>
          <a:blip r:embed="rId3"/>
          <a:stretch>
            <a:fillRect/>
          </a:stretch>
        </p:blipFill>
        <p:spPr>
          <a:xfrm>
            <a:off x="0" y="0"/>
            <a:ext cx="9144000" cy="6858000"/>
          </a:xfrm>
          <a:noFill/>
        </p:spPr>
      </p:pic>
      <p:sp>
        <p:nvSpPr>
          <p:cNvPr id="26626" name="Rectangle 2"/>
          <p:cNvSpPr>
            <a:spLocks noGrp="1" noChangeArrowheads="1"/>
          </p:cNvSpPr>
          <p:nvPr>
            <p:ph type="title"/>
          </p:nvPr>
        </p:nvSpPr>
        <p:spPr>
          <a:xfrm>
            <a:off x="457200" y="274638"/>
            <a:ext cx="7467600" cy="1782762"/>
          </a:xfrm>
        </p:spPr>
        <p:txBody>
          <a:bodyPr>
            <a:normAutofit/>
          </a:bodyPr>
          <a:lstStyle/>
          <a:p>
            <a:pPr eaLnBrk="1" hangingPunct="1"/>
            <a:r>
              <a:rPr lang="en-US" sz="8800" b="1" dirty="0" smtClean="0">
                <a:effectLst>
                  <a:outerShdw blurRad="38100" dist="38100" dir="2700000" algn="tl">
                    <a:srgbClr val="000000">
                      <a:alpha val="43137"/>
                    </a:srgbClr>
                  </a:outerShdw>
                </a:effectLst>
              </a:rPr>
              <a:t>Fresh</a:t>
            </a:r>
          </a:p>
        </p:txBody>
      </p:sp>
      <p:sp>
        <p:nvSpPr>
          <p:cNvPr id="26628" name="Rectangle 4"/>
          <p:cNvSpPr>
            <a:spLocks noGrp="1" noChangeArrowheads="1"/>
          </p:cNvSpPr>
          <p:nvPr>
            <p:ph type="body" sz="half" idx="4294967295"/>
          </p:nvPr>
        </p:nvSpPr>
        <p:spPr>
          <a:xfrm>
            <a:off x="457200" y="4876800"/>
            <a:ext cx="8686800" cy="1676400"/>
          </a:xfrm>
        </p:spPr>
        <p:txBody>
          <a:bodyPr>
            <a:normAutofit fontScale="92500" lnSpcReduction="10000"/>
          </a:bodyPr>
          <a:lstStyle/>
          <a:p>
            <a:pPr eaLnBrk="1" hangingPunct="1">
              <a:lnSpc>
                <a:spcPct val="90000"/>
              </a:lnSpc>
            </a:pPr>
            <a:r>
              <a:rPr lang="en-US" sz="2400" b="1" dirty="0" smtClean="0">
                <a:effectLst>
                  <a:outerShdw blurRad="38100" dist="38100" dir="2700000" algn="tl">
                    <a:srgbClr val="000000">
                      <a:alpha val="43137"/>
                    </a:srgbClr>
                  </a:outerShdw>
                </a:effectLst>
              </a:rPr>
              <a:t>Begins at death</a:t>
            </a:r>
          </a:p>
          <a:p>
            <a:pPr eaLnBrk="1" hangingPunct="1">
              <a:lnSpc>
                <a:spcPct val="90000"/>
              </a:lnSpc>
            </a:pPr>
            <a:r>
              <a:rPr lang="en-US" sz="2400" b="1" dirty="0" smtClean="0">
                <a:effectLst>
                  <a:outerShdw blurRad="38100" dist="38100" dir="2700000" algn="tl">
                    <a:srgbClr val="000000">
                      <a:alpha val="43137"/>
                    </a:srgbClr>
                  </a:outerShdw>
                </a:effectLst>
              </a:rPr>
              <a:t>Flies begin to arrive</a:t>
            </a:r>
          </a:p>
          <a:p>
            <a:pPr eaLnBrk="1" hangingPunct="1">
              <a:lnSpc>
                <a:spcPct val="90000"/>
              </a:lnSpc>
            </a:pPr>
            <a:r>
              <a:rPr lang="en-US" sz="2400" b="1" dirty="0" smtClean="0">
                <a:effectLst>
                  <a:outerShdw blurRad="38100" dist="38100" dir="2700000" algn="tl">
                    <a:srgbClr val="000000">
                      <a:alpha val="43137"/>
                    </a:srgbClr>
                  </a:outerShdw>
                </a:effectLst>
              </a:rPr>
              <a:t>Temperature falls to that of the ambient temperature. </a:t>
            </a:r>
          </a:p>
          <a:p>
            <a:pPr eaLnBrk="1" hangingPunct="1">
              <a:lnSpc>
                <a:spcPct val="90000"/>
              </a:lnSpc>
            </a:pPr>
            <a:r>
              <a:rPr lang="en-US" sz="2400" b="1" dirty="0" smtClean="0">
                <a:effectLst>
                  <a:outerShdw blurRad="38100" dist="38100" dir="2700000" algn="tl">
                    <a:srgbClr val="000000">
                      <a:alpha val="43137"/>
                    </a:srgbClr>
                  </a:outerShdw>
                </a:effectLst>
              </a:rPr>
              <a:t> Autolysis, the degradation of complex protein and carbohydrate molecules, occurs.</a:t>
            </a:r>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04"/>
          <p:cNvPicPr>
            <a:picLocks noChangeAspect="1" noChangeArrowheads="1"/>
          </p:cNvPicPr>
          <p:nvPr/>
        </p:nvPicPr>
        <p:blipFill>
          <a:blip r:embed="rId2"/>
          <a:srcRect/>
          <a:stretch>
            <a:fillRect/>
          </a:stretch>
        </p:blipFill>
        <p:spPr bwMode="auto">
          <a:xfrm>
            <a:off x="0" y="4914900"/>
            <a:ext cx="2590800" cy="1943100"/>
          </a:xfrm>
          <a:prstGeom prst="rect">
            <a:avLst/>
          </a:prstGeom>
          <a:solidFill>
            <a:schemeClr val="accent2"/>
          </a:solidFill>
          <a:ln w="9525">
            <a:noFill/>
            <a:miter lim="800000"/>
            <a:headEnd/>
            <a:tailEnd/>
          </a:ln>
          <a:effectLst>
            <a:outerShdw dist="107763" dir="2700000" algn="ctr" rotWithShape="0">
              <a:schemeClr val="bg2"/>
            </a:outerShdw>
          </a:effectLst>
        </p:spPr>
      </p:pic>
      <p:pic>
        <p:nvPicPr>
          <p:cNvPr id="14341" name="Picture 5" descr="bdylce2"/>
          <p:cNvPicPr>
            <a:picLocks noChangeAspect="1" noChangeArrowheads="1"/>
          </p:cNvPicPr>
          <p:nvPr/>
        </p:nvPicPr>
        <p:blipFill>
          <a:blip r:embed="rId3"/>
          <a:srcRect/>
          <a:stretch>
            <a:fillRect/>
          </a:stretch>
        </p:blipFill>
        <p:spPr bwMode="auto">
          <a:xfrm>
            <a:off x="5257800" y="4921250"/>
            <a:ext cx="3886200" cy="1936750"/>
          </a:xfrm>
          <a:prstGeom prst="rect">
            <a:avLst/>
          </a:prstGeom>
          <a:noFill/>
          <a:effectLst>
            <a:outerShdw dist="107763" dir="2700000" algn="ctr" rotWithShape="0">
              <a:schemeClr val="bg2"/>
            </a:outerShdw>
          </a:effectLst>
        </p:spPr>
      </p:pic>
      <p:pic>
        <p:nvPicPr>
          <p:cNvPr id="8196" name="Picture 6" descr="hemi15"/>
          <p:cNvPicPr>
            <a:picLocks noChangeAspect="1" noChangeArrowheads="1"/>
          </p:cNvPicPr>
          <p:nvPr/>
        </p:nvPicPr>
        <p:blipFill>
          <a:blip r:embed="rId4"/>
          <a:srcRect/>
          <a:stretch>
            <a:fillRect/>
          </a:stretch>
        </p:blipFill>
        <p:spPr bwMode="auto">
          <a:xfrm>
            <a:off x="0" y="3505200"/>
            <a:ext cx="1981200" cy="1427163"/>
          </a:xfrm>
          <a:prstGeom prst="rect">
            <a:avLst/>
          </a:prstGeom>
          <a:noFill/>
          <a:ln w="9525">
            <a:noFill/>
            <a:miter lim="800000"/>
            <a:headEnd/>
            <a:tailEnd/>
          </a:ln>
        </p:spPr>
      </p:pic>
      <p:pic>
        <p:nvPicPr>
          <p:cNvPr id="8197" name="Picture 7" descr="widow"/>
          <p:cNvPicPr>
            <a:picLocks noChangeAspect="1" noChangeArrowheads="1"/>
          </p:cNvPicPr>
          <p:nvPr/>
        </p:nvPicPr>
        <p:blipFill>
          <a:blip r:embed="rId5"/>
          <a:srcRect/>
          <a:stretch>
            <a:fillRect/>
          </a:stretch>
        </p:blipFill>
        <p:spPr bwMode="auto">
          <a:xfrm>
            <a:off x="5943600" y="0"/>
            <a:ext cx="3200400" cy="1900238"/>
          </a:xfrm>
          <a:prstGeom prst="rect">
            <a:avLst/>
          </a:prstGeom>
          <a:noFill/>
          <a:ln w="9525">
            <a:noFill/>
            <a:miter lim="800000"/>
            <a:headEnd/>
            <a:tailEnd/>
          </a:ln>
        </p:spPr>
      </p:pic>
      <p:pic>
        <p:nvPicPr>
          <p:cNvPr id="8198" name="Picture 8" descr="loxosceles"/>
          <p:cNvPicPr>
            <a:picLocks noChangeAspect="1" noChangeArrowheads="1"/>
          </p:cNvPicPr>
          <p:nvPr/>
        </p:nvPicPr>
        <p:blipFill>
          <a:blip r:embed="rId6"/>
          <a:srcRect/>
          <a:stretch>
            <a:fillRect/>
          </a:stretch>
        </p:blipFill>
        <p:spPr bwMode="auto">
          <a:xfrm>
            <a:off x="3124200" y="0"/>
            <a:ext cx="3200400" cy="1901825"/>
          </a:xfrm>
          <a:prstGeom prst="rect">
            <a:avLst/>
          </a:prstGeom>
          <a:noFill/>
          <a:ln w="9525">
            <a:noFill/>
            <a:miter lim="800000"/>
            <a:headEnd/>
            <a:tailEnd/>
          </a:ln>
        </p:spPr>
      </p:pic>
      <p:pic>
        <p:nvPicPr>
          <p:cNvPr id="8199" name="Picture 9" descr="i-scapl"/>
          <p:cNvPicPr>
            <a:picLocks noChangeAspect="1" noChangeArrowheads="1"/>
          </p:cNvPicPr>
          <p:nvPr/>
        </p:nvPicPr>
        <p:blipFill>
          <a:blip r:embed="rId7"/>
          <a:srcRect/>
          <a:stretch>
            <a:fillRect/>
          </a:stretch>
        </p:blipFill>
        <p:spPr bwMode="auto">
          <a:xfrm>
            <a:off x="0" y="1828800"/>
            <a:ext cx="1981200" cy="1698625"/>
          </a:xfrm>
          <a:prstGeom prst="rect">
            <a:avLst/>
          </a:prstGeom>
          <a:noFill/>
          <a:ln w="9525">
            <a:noFill/>
            <a:miter lim="800000"/>
            <a:headEnd/>
            <a:tailEnd/>
          </a:ln>
        </p:spPr>
      </p:pic>
      <p:pic>
        <p:nvPicPr>
          <p:cNvPr id="8200" name="Picture 10" descr="stomoxprob"/>
          <p:cNvPicPr>
            <a:picLocks noChangeAspect="1" noChangeArrowheads="1"/>
          </p:cNvPicPr>
          <p:nvPr/>
        </p:nvPicPr>
        <p:blipFill>
          <a:blip r:embed="rId8"/>
          <a:srcRect/>
          <a:stretch>
            <a:fillRect/>
          </a:stretch>
        </p:blipFill>
        <p:spPr bwMode="auto">
          <a:xfrm>
            <a:off x="2590800" y="4930775"/>
            <a:ext cx="2971800" cy="1927225"/>
          </a:xfrm>
          <a:prstGeom prst="rect">
            <a:avLst/>
          </a:prstGeom>
          <a:noFill/>
          <a:ln w="9525">
            <a:noFill/>
            <a:miter lim="800000"/>
            <a:headEnd/>
            <a:tailEnd/>
          </a:ln>
        </p:spPr>
      </p:pic>
      <p:pic>
        <p:nvPicPr>
          <p:cNvPr id="8201" name="Picture 11" descr="Ae_poly"/>
          <p:cNvPicPr>
            <a:picLocks noChangeAspect="1" noChangeArrowheads="1"/>
          </p:cNvPicPr>
          <p:nvPr/>
        </p:nvPicPr>
        <p:blipFill>
          <a:blip r:embed="rId9"/>
          <a:srcRect/>
          <a:stretch>
            <a:fillRect/>
          </a:stretch>
        </p:blipFill>
        <p:spPr bwMode="auto">
          <a:xfrm>
            <a:off x="0" y="0"/>
            <a:ext cx="3200400" cy="1900238"/>
          </a:xfrm>
          <a:prstGeom prst="rect">
            <a:avLst/>
          </a:prstGeom>
          <a:noFill/>
          <a:ln w="9525">
            <a:noFill/>
            <a:miter lim="800000"/>
            <a:headEnd/>
            <a:tailEnd/>
          </a:ln>
        </p:spPr>
      </p:pic>
      <p:pic>
        <p:nvPicPr>
          <p:cNvPr id="8202" name="Picture 12" descr="phytosei"/>
          <p:cNvPicPr>
            <a:picLocks noChangeAspect="1" noChangeArrowheads="1"/>
          </p:cNvPicPr>
          <p:nvPr/>
        </p:nvPicPr>
        <p:blipFill>
          <a:blip r:embed="rId10"/>
          <a:srcRect/>
          <a:stretch>
            <a:fillRect/>
          </a:stretch>
        </p:blipFill>
        <p:spPr bwMode="auto">
          <a:xfrm>
            <a:off x="6934200" y="3429000"/>
            <a:ext cx="2209800" cy="1525588"/>
          </a:xfrm>
          <a:prstGeom prst="rect">
            <a:avLst/>
          </a:prstGeom>
          <a:noFill/>
          <a:ln w="9525">
            <a:noFill/>
            <a:miter lim="800000"/>
            <a:headEnd/>
            <a:tailEnd/>
          </a:ln>
        </p:spPr>
      </p:pic>
      <p:sp>
        <p:nvSpPr>
          <p:cNvPr id="8204" name="Text Box 14"/>
          <p:cNvSpPr txBox="1">
            <a:spLocks noChangeArrowheads="1"/>
          </p:cNvSpPr>
          <p:nvPr/>
        </p:nvSpPr>
        <p:spPr bwMode="auto">
          <a:xfrm>
            <a:off x="2209800" y="2057400"/>
            <a:ext cx="4495800" cy="2585323"/>
          </a:xfrm>
          <a:prstGeom prst="rect">
            <a:avLst/>
          </a:prstGeom>
          <a:solidFill>
            <a:srgbClr val="0070C0"/>
          </a:solidFill>
          <a:ln w="9525">
            <a:solidFill>
              <a:schemeClr val="tx1"/>
            </a:solidFill>
            <a:miter lim="800000"/>
            <a:headEnd/>
            <a:tailEnd/>
          </a:ln>
        </p:spPr>
        <p:txBody>
          <a:bodyPr wrap="square">
            <a:spAutoFit/>
          </a:bodyPr>
          <a:lstStyle/>
          <a:p>
            <a:pPr algn="ctr"/>
            <a:r>
              <a:rPr lang="en-US" sz="5400" b="1" dirty="0">
                <a:effectLst>
                  <a:outerShdw blurRad="38100" dist="38100" dir="2700000" algn="tl">
                    <a:srgbClr val="000000">
                      <a:alpha val="43137"/>
                    </a:srgbClr>
                  </a:outerShdw>
                </a:effectLst>
              </a:rPr>
              <a:t>Entomology is the Study of </a:t>
            </a:r>
            <a:r>
              <a:rPr lang="en-US" sz="5400" b="1" dirty="0" smtClean="0">
                <a:effectLst>
                  <a:outerShdw blurRad="38100" dist="38100" dir="2700000" algn="tl">
                    <a:srgbClr val="000000">
                      <a:alpha val="43137"/>
                    </a:srgbClr>
                  </a:outerShdw>
                </a:effectLst>
              </a:rPr>
              <a:t>Insects</a:t>
            </a:r>
            <a:endParaRPr lang="en-US" sz="3200" dirty="0">
              <a:solidFill>
                <a:schemeClr val="tx2"/>
              </a:solidFill>
            </a:endParaRPr>
          </a:p>
        </p:txBody>
      </p:sp>
      <p:pic>
        <p:nvPicPr>
          <p:cNvPr id="8206" name="Picture 14" descr="http://www.chrishiggins.com/blog/archives/images/arizona_insect.jpg"/>
          <p:cNvPicPr>
            <a:picLocks noChangeAspect="1" noChangeArrowheads="1"/>
          </p:cNvPicPr>
          <p:nvPr/>
        </p:nvPicPr>
        <p:blipFill>
          <a:blip r:embed="rId11" cstate="print"/>
          <a:srcRect/>
          <a:stretch>
            <a:fillRect/>
          </a:stretch>
        </p:blipFill>
        <p:spPr bwMode="auto">
          <a:xfrm>
            <a:off x="6845300" y="1828800"/>
            <a:ext cx="2298700" cy="172328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9-9 pig 1@7am"/>
          <p:cNvPicPr>
            <a:picLocks noGrp="1" noChangeAspect="1" noChangeArrowheads="1"/>
          </p:cNvPicPr>
          <p:nvPr>
            <p:ph sz="half" idx="1"/>
          </p:nvPr>
        </p:nvPicPr>
        <p:blipFill>
          <a:blip r:embed="rId2"/>
          <a:stretch>
            <a:fillRect/>
          </a:stretch>
        </p:blipFill>
        <p:spPr>
          <a:xfrm>
            <a:off x="0" y="0"/>
            <a:ext cx="9144000" cy="6858000"/>
          </a:xfrm>
          <a:noFill/>
        </p:spPr>
      </p:pic>
      <p:sp>
        <p:nvSpPr>
          <p:cNvPr id="27650" name="Rectangle 2"/>
          <p:cNvSpPr>
            <a:spLocks noGrp="1" noChangeArrowheads="1"/>
          </p:cNvSpPr>
          <p:nvPr>
            <p:ph type="title"/>
          </p:nvPr>
        </p:nvSpPr>
        <p:spPr>
          <a:xfrm>
            <a:off x="457200" y="274638"/>
            <a:ext cx="7467600" cy="1630362"/>
          </a:xfrm>
        </p:spPr>
        <p:txBody>
          <a:bodyPr>
            <a:normAutofit/>
          </a:bodyPr>
          <a:lstStyle/>
          <a:p>
            <a:pPr eaLnBrk="1" hangingPunct="1"/>
            <a:r>
              <a:rPr lang="en-US" sz="8800" b="1" dirty="0" smtClean="0">
                <a:effectLst>
                  <a:outerShdw blurRad="38100" dist="38100" dir="2700000" algn="tl">
                    <a:srgbClr val="000000">
                      <a:alpha val="43137"/>
                    </a:srgbClr>
                  </a:outerShdw>
                </a:effectLst>
              </a:rPr>
              <a:t>Bloat</a:t>
            </a:r>
          </a:p>
        </p:txBody>
      </p:sp>
      <p:sp>
        <p:nvSpPr>
          <p:cNvPr id="27652" name="Rectangle 4"/>
          <p:cNvSpPr>
            <a:spLocks noGrp="1" noChangeArrowheads="1"/>
          </p:cNvSpPr>
          <p:nvPr>
            <p:ph type="body" sz="half" idx="4294967295"/>
          </p:nvPr>
        </p:nvSpPr>
        <p:spPr>
          <a:xfrm>
            <a:off x="6130925" y="1600200"/>
            <a:ext cx="3013075" cy="4525963"/>
          </a:xfrm>
        </p:spPr>
        <p:txBody>
          <a:bodyPr/>
          <a:lstStyle/>
          <a:p>
            <a:pPr eaLnBrk="1" hangingPunct="1"/>
            <a:r>
              <a:rPr lang="en-US" b="1" dirty="0" smtClean="0">
                <a:effectLst>
                  <a:outerShdw blurRad="38100" dist="38100" dir="2700000" algn="tl">
                    <a:srgbClr val="000000">
                      <a:alpha val="43137"/>
                    </a:srgbClr>
                  </a:outerShdw>
                </a:effectLst>
              </a:rPr>
              <a:t>Swells due to  gases produced by  bacteria</a:t>
            </a:r>
          </a:p>
          <a:p>
            <a:pPr eaLnBrk="1" hangingPunct="1"/>
            <a:r>
              <a:rPr lang="en-US" b="1" dirty="0" smtClean="0">
                <a:effectLst>
                  <a:outerShdw blurRad="38100" dist="38100" dir="2700000" algn="tl">
                    <a:srgbClr val="000000">
                      <a:alpha val="43137"/>
                    </a:srgbClr>
                  </a:outerShdw>
                </a:effectLst>
              </a:rPr>
              <a:t>Temperature rise of the corpse</a:t>
            </a:r>
          </a:p>
          <a:p>
            <a:pPr eaLnBrk="1" hangingPunct="1"/>
            <a:r>
              <a:rPr lang="en-US" b="1" dirty="0" smtClean="0">
                <a:effectLst>
                  <a:outerShdw blurRad="38100" dist="38100" dir="2700000" algn="tl">
                    <a:srgbClr val="000000">
                      <a:alpha val="43137"/>
                    </a:srgbClr>
                  </a:outerShdw>
                </a:effectLst>
              </a:rPr>
              <a:t>Flies still present</a:t>
            </a: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9-10-03  7A Pig 1"/>
          <p:cNvPicPr>
            <a:picLocks noGrp="1" noChangeAspect="1" noChangeArrowheads="1"/>
          </p:cNvPicPr>
          <p:nvPr>
            <p:ph sz="half" idx="1"/>
          </p:nvPr>
        </p:nvPicPr>
        <p:blipFill>
          <a:blip r:embed="rId3"/>
          <a:stretch>
            <a:fillRect/>
          </a:stretch>
        </p:blipFill>
        <p:spPr>
          <a:xfrm>
            <a:off x="0" y="533400"/>
            <a:ext cx="9144000" cy="6858000"/>
          </a:xfrm>
          <a:noFill/>
        </p:spPr>
      </p:pic>
      <p:sp>
        <p:nvSpPr>
          <p:cNvPr id="28674" name="Rectangle 2"/>
          <p:cNvSpPr>
            <a:spLocks noGrp="1" noChangeArrowheads="1"/>
          </p:cNvSpPr>
          <p:nvPr>
            <p:ph type="title"/>
          </p:nvPr>
        </p:nvSpPr>
        <p:spPr>
          <a:xfrm>
            <a:off x="457200" y="274638"/>
            <a:ext cx="7467600" cy="1935162"/>
          </a:xfrm>
        </p:spPr>
        <p:txBody>
          <a:bodyPr>
            <a:normAutofit/>
          </a:bodyPr>
          <a:lstStyle/>
          <a:p>
            <a:pPr eaLnBrk="1" hangingPunct="1"/>
            <a:r>
              <a:rPr lang="en-US" sz="8800" b="1" dirty="0" smtClean="0">
                <a:effectLst>
                  <a:outerShdw blurRad="38100" dist="38100" dir="2700000" algn="tl">
                    <a:srgbClr val="000000">
                      <a:alpha val="43137"/>
                    </a:srgbClr>
                  </a:outerShdw>
                </a:effectLst>
              </a:rPr>
              <a:t>Decay</a:t>
            </a:r>
          </a:p>
        </p:txBody>
      </p:sp>
      <p:sp>
        <p:nvSpPr>
          <p:cNvPr id="28676" name="Rectangle 4"/>
          <p:cNvSpPr>
            <a:spLocks noGrp="1" noChangeArrowheads="1"/>
          </p:cNvSpPr>
          <p:nvPr>
            <p:ph type="body" sz="half" idx="4294967295"/>
          </p:nvPr>
        </p:nvSpPr>
        <p:spPr>
          <a:xfrm>
            <a:off x="1066800" y="1905000"/>
            <a:ext cx="8077200" cy="5181600"/>
          </a:xfrm>
        </p:spPr>
        <p:txBody>
          <a:bodyPr>
            <a:normAutofit/>
          </a:bodyPr>
          <a:lstStyle/>
          <a:p>
            <a:pPr eaLnBrk="1" hangingPunct="1">
              <a:lnSpc>
                <a:spcPct val="90000"/>
              </a:lnSpc>
            </a:pPr>
            <a:r>
              <a:rPr lang="en-US" sz="2200" b="1" dirty="0" smtClean="0">
                <a:effectLst>
                  <a:outerShdw blurRad="38100" dist="38100" dir="2700000" algn="tl">
                    <a:srgbClr val="000000">
                      <a:alpha val="43137"/>
                    </a:srgbClr>
                  </a:outerShdw>
                </a:effectLst>
              </a:rPr>
              <a:t>Gases subside, decomposition fluids seep from body.</a:t>
            </a:r>
          </a:p>
          <a:p>
            <a:pPr eaLnBrk="1" hangingPunct="1">
              <a:lnSpc>
                <a:spcPct val="90000"/>
              </a:lnSpc>
            </a:pPr>
            <a:r>
              <a:rPr lang="en-US" sz="2200" b="1" dirty="0" smtClean="0">
                <a:effectLst>
                  <a:outerShdw blurRad="38100" dist="38100" dir="2700000" algn="tl">
                    <a:srgbClr val="000000">
                      <a:alpha val="43137"/>
                    </a:srgbClr>
                  </a:outerShdw>
                </a:effectLst>
              </a:rPr>
              <a:t>Bacteria and maggots break through the skin.</a:t>
            </a:r>
          </a:p>
          <a:p>
            <a:pPr eaLnBrk="1" hangingPunct="1">
              <a:lnSpc>
                <a:spcPct val="90000"/>
              </a:lnSpc>
            </a:pPr>
            <a:r>
              <a:rPr lang="en-US" sz="2200" b="1" dirty="0" smtClean="0">
                <a:effectLst>
                  <a:outerShdw blurRad="38100" dist="38100" dir="2700000" algn="tl">
                    <a:srgbClr val="000000">
                      <a:alpha val="43137"/>
                    </a:srgbClr>
                  </a:outerShdw>
                </a:effectLst>
              </a:rPr>
              <a:t>Large maggot masses and extreme amounts of fluid.</a:t>
            </a:r>
          </a:p>
          <a:p>
            <a:pPr eaLnBrk="1" hangingPunct="1">
              <a:lnSpc>
                <a:spcPct val="90000"/>
              </a:lnSpc>
            </a:pPr>
            <a:endParaRPr lang="en-US" sz="2200" b="1" dirty="0" smtClean="0">
              <a:effectLst>
                <a:outerShdw blurRad="38100" dist="38100" dir="2700000" algn="tl">
                  <a:srgbClr val="000000">
                    <a:alpha val="43137"/>
                  </a:srgbClr>
                </a:outerShdw>
              </a:effectLst>
            </a:endParaRPr>
          </a:p>
          <a:p>
            <a:pPr eaLnBrk="1" hangingPunct="1">
              <a:lnSpc>
                <a:spcPct val="90000"/>
              </a:lnSpc>
            </a:pPr>
            <a:endParaRPr lang="en-US" sz="2200" b="1" dirty="0" smtClean="0">
              <a:effectLst>
                <a:outerShdw blurRad="38100" dist="38100" dir="2700000" algn="tl">
                  <a:srgbClr val="000000">
                    <a:alpha val="43137"/>
                  </a:srgbClr>
                </a:outerShdw>
              </a:effectLst>
            </a:endParaRPr>
          </a:p>
          <a:p>
            <a:pPr eaLnBrk="1" hangingPunct="1">
              <a:lnSpc>
                <a:spcPct val="90000"/>
              </a:lnSpc>
            </a:pPr>
            <a:endParaRPr lang="en-US" sz="2200" b="1" dirty="0" smtClean="0">
              <a:effectLst>
                <a:outerShdw blurRad="38100" dist="38100" dir="2700000" algn="tl">
                  <a:srgbClr val="000000">
                    <a:alpha val="43137"/>
                  </a:srgbClr>
                </a:outerShdw>
              </a:effectLst>
            </a:endParaRPr>
          </a:p>
          <a:p>
            <a:pPr eaLnBrk="1" hangingPunct="1">
              <a:lnSpc>
                <a:spcPct val="90000"/>
              </a:lnSpc>
            </a:pPr>
            <a:endParaRPr lang="en-US" sz="2200" b="1" dirty="0" smtClean="0">
              <a:effectLst>
                <a:outerShdw blurRad="38100" dist="38100" dir="2700000" algn="tl">
                  <a:srgbClr val="000000">
                    <a:alpha val="43137"/>
                  </a:srgbClr>
                </a:outerShdw>
              </a:effectLst>
            </a:endParaRPr>
          </a:p>
          <a:p>
            <a:pPr eaLnBrk="1" hangingPunct="1">
              <a:lnSpc>
                <a:spcPct val="90000"/>
              </a:lnSpc>
            </a:pPr>
            <a:endParaRPr lang="en-US" sz="2200" b="1" dirty="0" smtClean="0">
              <a:effectLst>
                <a:outerShdw blurRad="38100" dist="38100" dir="2700000" algn="tl">
                  <a:srgbClr val="000000">
                    <a:alpha val="43137"/>
                  </a:srgbClr>
                </a:outerShdw>
              </a:effectLst>
            </a:endParaRPr>
          </a:p>
          <a:p>
            <a:pPr eaLnBrk="1" hangingPunct="1">
              <a:lnSpc>
                <a:spcPct val="90000"/>
              </a:lnSpc>
            </a:pPr>
            <a:endParaRPr lang="en-US" sz="2200" b="1" dirty="0" smtClean="0">
              <a:effectLst>
                <a:outerShdw blurRad="38100" dist="38100" dir="2700000" algn="tl">
                  <a:srgbClr val="000000">
                    <a:alpha val="43137"/>
                  </a:srgbClr>
                </a:outerShdw>
              </a:effectLst>
            </a:endParaRPr>
          </a:p>
          <a:p>
            <a:pPr eaLnBrk="1" hangingPunct="1">
              <a:lnSpc>
                <a:spcPct val="90000"/>
              </a:lnSpc>
            </a:pPr>
            <a:endParaRPr lang="en-US" sz="2200" b="1" dirty="0" smtClean="0">
              <a:effectLst>
                <a:outerShdw blurRad="38100" dist="38100" dir="2700000" algn="tl">
                  <a:srgbClr val="000000">
                    <a:alpha val="43137"/>
                  </a:srgbClr>
                </a:outerShdw>
              </a:effectLst>
            </a:endParaRPr>
          </a:p>
          <a:p>
            <a:pPr eaLnBrk="1" hangingPunct="1">
              <a:lnSpc>
                <a:spcPct val="90000"/>
              </a:lnSpc>
            </a:pPr>
            <a:r>
              <a:rPr lang="en-US" sz="2200" b="1" dirty="0" smtClean="0">
                <a:effectLst>
                  <a:outerShdw blurRad="38100" dist="38100" dir="2700000" algn="tl">
                    <a:srgbClr val="000000">
                      <a:alpha val="43137"/>
                    </a:srgbClr>
                  </a:outerShdw>
                </a:effectLst>
              </a:rPr>
              <a:t>Unpleasant </a:t>
            </a:r>
            <a:r>
              <a:rPr lang="en-US" sz="2200" b="1" dirty="0" smtClean="0">
                <a:effectLst>
                  <a:outerShdw blurRad="38100" dist="38100" dir="2700000" algn="tl">
                    <a:srgbClr val="000000">
                      <a:alpha val="43137"/>
                    </a:srgbClr>
                  </a:outerShdw>
                </a:effectLst>
              </a:rPr>
              <a:t>odor</a:t>
            </a:r>
          </a:p>
          <a:p>
            <a:pPr eaLnBrk="1" hangingPunct="1">
              <a:lnSpc>
                <a:spcPct val="90000"/>
              </a:lnSpc>
            </a:pPr>
            <a:r>
              <a:rPr lang="en-US" sz="2200" b="1" dirty="0" smtClean="0">
                <a:effectLst>
                  <a:outerShdw blurRad="38100" dist="38100" dir="2700000" algn="tl">
                    <a:srgbClr val="000000">
                      <a:alpha val="43137"/>
                    </a:srgbClr>
                  </a:outerShdw>
                </a:effectLst>
              </a:rPr>
              <a:t>Larvae beginning to pupate.</a:t>
            </a:r>
          </a:p>
          <a:p>
            <a:pPr eaLnBrk="1" hangingPunct="1">
              <a:lnSpc>
                <a:spcPct val="90000"/>
              </a:lnSpc>
            </a:pPr>
            <a:r>
              <a:rPr lang="en-US" sz="2200" b="1" dirty="0" smtClean="0">
                <a:effectLst>
                  <a:outerShdw blurRad="38100" dist="38100" dir="2700000" algn="tl">
                    <a:srgbClr val="000000">
                      <a:alpha val="43137"/>
                    </a:srgbClr>
                  </a:outerShdw>
                </a:effectLst>
              </a:rPr>
              <a:t>Corpse reduced to about 20% of it’s original mass</a:t>
            </a:r>
            <a:r>
              <a:rPr lang="en-US" sz="2200" dirty="0" smtClean="0"/>
              <a:t>.</a:t>
            </a: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9-14-03 7P Pig 1"/>
          <p:cNvPicPr>
            <a:picLocks noGrp="1" noChangeAspect="1" noChangeArrowheads="1"/>
          </p:cNvPicPr>
          <p:nvPr>
            <p:ph sz="half" idx="1"/>
          </p:nvPr>
        </p:nvPicPr>
        <p:blipFill>
          <a:blip r:embed="rId3"/>
          <a:stretch>
            <a:fillRect/>
          </a:stretch>
        </p:blipFill>
        <p:spPr>
          <a:xfrm>
            <a:off x="0" y="0"/>
            <a:ext cx="9108280" cy="6858000"/>
          </a:xfrm>
          <a:noFill/>
        </p:spPr>
      </p:pic>
      <p:sp>
        <p:nvSpPr>
          <p:cNvPr id="29698" name="Rectangle 2"/>
          <p:cNvSpPr>
            <a:spLocks noGrp="1" noChangeArrowheads="1"/>
          </p:cNvSpPr>
          <p:nvPr>
            <p:ph type="title"/>
          </p:nvPr>
        </p:nvSpPr>
        <p:spPr/>
        <p:txBody>
          <a:bodyPr>
            <a:noAutofit/>
          </a:bodyPr>
          <a:lstStyle/>
          <a:p>
            <a:pPr eaLnBrk="1" hangingPunct="1"/>
            <a:r>
              <a:rPr lang="en-US" sz="8800" b="1" dirty="0" smtClean="0">
                <a:effectLst>
                  <a:outerShdw blurRad="38100" dist="38100" dir="2700000" algn="tl">
                    <a:srgbClr val="000000">
                      <a:alpha val="43137"/>
                    </a:srgbClr>
                  </a:outerShdw>
                </a:effectLst>
              </a:rPr>
              <a:t>Post-Decay</a:t>
            </a:r>
          </a:p>
        </p:txBody>
      </p:sp>
      <p:sp>
        <p:nvSpPr>
          <p:cNvPr id="29700" name="Rectangle 4"/>
          <p:cNvSpPr>
            <a:spLocks noGrp="1" noChangeArrowheads="1"/>
          </p:cNvSpPr>
          <p:nvPr>
            <p:ph type="body" sz="half" idx="4294967295"/>
          </p:nvPr>
        </p:nvSpPr>
        <p:spPr>
          <a:xfrm>
            <a:off x="609600" y="4267200"/>
            <a:ext cx="8534400" cy="2286000"/>
          </a:xfrm>
        </p:spPr>
        <p:txBody>
          <a:bodyPr>
            <a:normAutofit/>
          </a:bodyPr>
          <a:lstStyle/>
          <a:p>
            <a:pPr eaLnBrk="1" hangingPunct="1">
              <a:lnSpc>
                <a:spcPct val="90000"/>
              </a:lnSpc>
            </a:pPr>
            <a:r>
              <a:rPr lang="en-US" sz="2400" b="1" dirty="0" smtClean="0">
                <a:effectLst>
                  <a:outerShdw blurRad="38100" dist="38100" dir="2700000" algn="tl">
                    <a:srgbClr val="000000">
                      <a:alpha val="43137"/>
                    </a:srgbClr>
                  </a:outerShdw>
                </a:effectLst>
              </a:rPr>
              <a:t>Carcass reduced to hair, skin, and bones.</a:t>
            </a:r>
          </a:p>
          <a:p>
            <a:pPr eaLnBrk="1" hangingPunct="1">
              <a:lnSpc>
                <a:spcPct val="90000"/>
              </a:lnSpc>
            </a:pPr>
            <a:r>
              <a:rPr lang="en-US" sz="2400" b="1" dirty="0" smtClean="0">
                <a:effectLst>
                  <a:outerShdw blurRad="38100" dist="38100" dir="2700000" algn="tl">
                    <a:srgbClr val="000000">
                      <a:alpha val="43137"/>
                    </a:srgbClr>
                  </a:outerShdw>
                </a:effectLst>
              </a:rPr>
              <a:t>Fly population reduced and replaced by other arthropods.</a:t>
            </a:r>
          </a:p>
          <a:p>
            <a:pPr eaLnBrk="1" hangingPunct="1">
              <a:lnSpc>
                <a:spcPct val="90000"/>
              </a:lnSpc>
            </a:pPr>
            <a:r>
              <a:rPr lang="en-US" sz="2400" b="1" dirty="0" smtClean="0">
                <a:effectLst>
                  <a:outerShdw blurRad="38100" dist="38100" dir="2700000" algn="tl">
                    <a:srgbClr val="000000">
                      <a:alpha val="43137"/>
                    </a:srgbClr>
                  </a:outerShdw>
                </a:effectLst>
              </a:rPr>
              <a:t>Hide beetles are dominant in dry environments.</a:t>
            </a:r>
          </a:p>
          <a:p>
            <a:pPr eaLnBrk="1" hangingPunct="1">
              <a:lnSpc>
                <a:spcPct val="90000"/>
              </a:lnSpc>
            </a:pPr>
            <a:r>
              <a:rPr lang="en-US" sz="2400" b="1" dirty="0" smtClean="0">
                <a:effectLst>
                  <a:outerShdw blurRad="38100" dist="38100" dir="2700000" algn="tl">
                    <a:srgbClr val="000000">
                      <a:alpha val="43137"/>
                    </a:srgbClr>
                  </a:outerShdw>
                </a:effectLst>
              </a:rPr>
              <a:t>Mite and predatory beetle populations increase.</a:t>
            </a: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http://seemikedraw.files.wordpress.com/2008/04/skeleton.gif"/>
          <p:cNvPicPr>
            <a:picLocks noChangeAspect="1" noChangeArrowheads="1"/>
          </p:cNvPicPr>
          <p:nvPr/>
        </p:nvPicPr>
        <p:blipFill>
          <a:blip r:embed="rId3"/>
          <a:srcRect l="3473" t="6353" b="5896"/>
          <a:stretch>
            <a:fillRect/>
          </a:stretch>
        </p:blipFill>
        <p:spPr bwMode="auto">
          <a:xfrm>
            <a:off x="5638800" y="2209800"/>
            <a:ext cx="3215640" cy="2923309"/>
          </a:xfrm>
          <a:prstGeom prst="rect">
            <a:avLst/>
          </a:prstGeom>
          <a:noFill/>
        </p:spPr>
      </p:pic>
      <p:sp>
        <p:nvSpPr>
          <p:cNvPr id="30722" name="Rectangle 2"/>
          <p:cNvSpPr>
            <a:spLocks noGrp="1" noChangeArrowheads="1"/>
          </p:cNvSpPr>
          <p:nvPr>
            <p:ph type="title"/>
          </p:nvPr>
        </p:nvSpPr>
        <p:spPr/>
        <p:txBody>
          <a:bodyPr/>
          <a:lstStyle/>
          <a:p>
            <a:pPr eaLnBrk="1" hangingPunct="1"/>
            <a:r>
              <a:rPr lang="en-US" b="1" dirty="0" smtClean="0">
                <a:effectLst>
                  <a:outerShdw blurRad="38100" dist="38100" dir="2700000" algn="tl">
                    <a:srgbClr val="000000">
                      <a:alpha val="43137"/>
                    </a:srgbClr>
                  </a:outerShdw>
                </a:effectLst>
              </a:rPr>
              <a:t>Dry (Skeletal)</a:t>
            </a:r>
          </a:p>
        </p:txBody>
      </p:sp>
      <p:sp>
        <p:nvSpPr>
          <p:cNvPr id="30723" name="Rectangle 3"/>
          <p:cNvSpPr>
            <a:spLocks noGrp="1" noChangeArrowheads="1"/>
          </p:cNvSpPr>
          <p:nvPr>
            <p:ph idx="1"/>
          </p:nvPr>
        </p:nvSpPr>
        <p:spPr>
          <a:xfrm>
            <a:off x="228600" y="1600200"/>
            <a:ext cx="5715000" cy="4525963"/>
          </a:xfrm>
        </p:spPr>
        <p:txBody>
          <a:bodyPr>
            <a:normAutofit fontScale="92500" lnSpcReduction="10000"/>
          </a:bodyPr>
          <a:lstStyle/>
          <a:p>
            <a:pPr eaLnBrk="1" hangingPunct="1"/>
            <a:r>
              <a:rPr lang="en-US" sz="2800" dirty="0" smtClean="0"/>
              <a:t>Does not always occur especially if corpse is in a wet region.  Maggots will stay longer and hide beetles will not appear.</a:t>
            </a:r>
          </a:p>
          <a:p>
            <a:pPr eaLnBrk="1" hangingPunct="1"/>
            <a:r>
              <a:rPr lang="en-US" sz="2800" dirty="0" smtClean="0"/>
              <a:t>In wet environments the hide beetles are replaced with </a:t>
            </a:r>
            <a:r>
              <a:rPr lang="en-US" sz="2800" dirty="0" err="1" smtClean="0"/>
              <a:t>nabid</a:t>
            </a:r>
            <a:r>
              <a:rPr lang="en-US" sz="2800" dirty="0" smtClean="0"/>
              <a:t> and </a:t>
            </a:r>
            <a:r>
              <a:rPr lang="en-US" sz="2800" dirty="0" err="1" smtClean="0"/>
              <a:t>reduviid</a:t>
            </a:r>
            <a:r>
              <a:rPr lang="en-US" sz="2800" dirty="0" smtClean="0"/>
              <a:t> insects. </a:t>
            </a:r>
          </a:p>
          <a:p>
            <a:pPr eaLnBrk="1" hangingPunct="1"/>
            <a:r>
              <a:rPr lang="en-US" sz="2800" dirty="0" smtClean="0"/>
              <a:t>The corpse is reduced to at least ten percent of the original mass. </a:t>
            </a:r>
          </a:p>
          <a:p>
            <a:pPr eaLnBrk="1" hangingPunct="1"/>
            <a:r>
              <a:rPr lang="en-US" sz="2800" dirty="0" smtClean="0"/>
              <a:t>In the last stage (Skeletal Stage), only bone and hair remain. </a:t>
            </a:r>
          </a:p>
          <a:p>
            <a:pPr eaLnBrk="1" hangingPunct="1">
              <a:buFontTx/>
              <a:buNone/>
            </a:pPr>
            <a:endParaRPr lang="en-US"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forensic21"/>
          <p:cNvPicPr>
            <a:picLocks noChangeAspect="1" noChangeArrowheads="1"/>
          </p:cNvPicPr>
          <p:nvPr/>
        </p:nvPicPr>
        <p:blipFill>
          <a:blip r:embed="rId2"/>
          <a:srcRect/>
          <a:stretch>
            <a:fillRect/>
          </a:stretch>
        </p:blipFill>
        <p:spPr bwMode="auto">
          <a:xfrm>
            <a:off x="0" y="241300"/>
            <a:ext cx="9144000" cy="638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student.bmj.com/issues/02/08/education/images/magggggots.jpg"/>
          <p:cNvPicPr>
            <a:picLocks noChangeAspect="1" noChangeArrowheads="1"/>
          </p:cNvPicPr>
          <p:nvPr/>
        </p:nvPicPr>
        <p:blipFill>
          <a:blip r:embed="rId2"/>
          <a:srcRect/>
          <a:stretch>
            <a:fillRect/>
          </a:stretch>
        </p:blipFill>
        <p:spPr bwMode="auto">
          <a:xfrm>
            <a:off x="6248400" y="228600"/>
            <a:ext cx="2590800" cy="1921814"/>
          </a:xfrm>
          <a:prstGeom prst="rect">
            <a:avLst/>
          </a:prstGeom>
          <a:noFill/>
        </p:spPr>
      </p:pic>
      <p:sp>
        <p:nvSpPr>
          <p:cNvPr id="67586" name="Rectangle 2"/>
          <p:cNvSpPr>
            <a:spLocks noGrp="1" noRot="1" noChangeArrowheads="1"/>
          </p:cNvSpPr>
          <p:nvPr>
            <p:ph type="title"/>
          </p:nvPr>
        </p:nvSpPr>
        <p:spPr/>
        <p:txBody>
          <a:bodyPr/>
          <a:lstStyle/>
          <a:p>
            <a:r>
              <a:rPr lang="en-US" b="1" dirty="0">
                <a:solidFill>
                  <a:srgbClr val="FF99FF"/>
                </a:solidFill>
                <a:effectLst>
                  <a:outerShdw blurRad="38100" dist="38100" dir="2700000" algn="tl">
                    <a:srgbClr val="000000">
                      <a:alpha val="43137"/>
                    </a:srgbClr>
                  </a:outerShdw>
                </a:effectLst>
              </a:rPr>
              <a:t>Interesting and True …</a:t>
            </a:r>
          </a:p>
        </p:txBody>
      </p:sp>
      <p:sp>
        <p:nvSpPr>
          <p:cNvPr id="67587" name="Rectangle 3"/>
          <p:cNvSpPr>
            <a:spLocks noGrp="1" noRot="1" noChangeArrowheads="1"/>
          </p:cNvSpPr>
          <p:nvPr>
            <p:ph type="body" idx="1"/>
          </p:nvPr>
        </p:nvSpPr>
        <p:spPr/>
        <p:txBody>
          <a:bodyPr/>
          <a:lstStyle/>
          <a:p>
            <a:r>
              <a:rPr lang="en-US" dirty="0"/>
              <a:t>Maggot therapy is much more commonly used in Great Britain and Europe than in the U.S.</a:t>
            </a:r>
          </a:p>
          <a:p>
            <a:r>
              <a:rPr lang="en-US" dirty="0"/>
              <a:t>There have been about 25,000 treatments in Great Britain since 1995.</a:t>
            </a:r>
          </a:p>
          <a:p>
            <a:r>
              <a:rPr lang="en-US" dirty="0"/>
              <a:t>Ronald Sherman, M.D. is the pioneer of maggot therapy in the U.S. He is located at U. of Calif., Irvine.</a:t>
            </a:r>
          </a:p>
          <a:p>
            <a:endParaRPr lang="en-US" dirty="0"/>
          </a:p>
          <a:p>
            <a:pPr>
              <a:buFont typeface="Arial" pitchFamily="34" charset="0"/>
              <a:buNone/>
            </a:pPr>
            <a:endParaRPr lang="en-US" dirty="0"/>
          </a:p>
        </p:txBody>
      </p:sp>
      <p:pic>
        <p:nvPicPr>
          <p:cNvPr id="84996" name="Picture 4" descr="http://www.mnof.cz/pruvodce/maggot_therapy1.jpg"/>
          <p:cNvPicPr>
            <a:picLocks noChangeAspect="1" noChangeArrowheads="1"/>
          </p:cNvPicPr>
          <p:nvPr/>
        </p:nvPicPr>
        <p:blipFill>
          <a:blip r:embed="rId3"/>
          <a:srcRect/>
          <a:stretch>
            <a:fillRect/>
          </a:stretch>
        </p:blipFill>
        <p:spPr bwMode="auto">
          <a:xfrm>
            <a:off x="5867400" y="5105400"/>
            <a:ext cx="1905000" cy="142398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maggots_amputation"/>
          <p:cNvPicPr>
            <a:picLocks noChangeAspect="1" noChangeArrowheads="1"/>
          </p:cNvPicPr>
          <p:nvPr/>
        </p:nvPicPr>
        <p:blipFill>
          <a:blip r:embed="rId2"/>
          <a:srcRect/>
          <a:stretch>
            <a:fillRect/>
          </a:stretch>
        </p:blipFill>
        <p:spPr bwMode="auto">
          <a:xfrm>
            <a:off x="1600200" y="1676400"/>
            <a:ext cx="5943600" cy="4457700"/>
          </a:xfrm>
          <a:prstGeom prst="rect">
            <a:avLst/>
          </a:prstGeom>
          <a:noFill/>
        </p:spPr>
      </p:pic>
      <p:sp>
        <p:nvSpPr>
          <p:cNvPr id="37893" name="Text Box 5"/>
          <p:cNvSpPr txBox="1">
            <a:spLocks noChangeArrowheads="1"/>
          </p:cNvSpPr>
          <p:nvPr/>
        </p:nvSpPr>
        <p:spPr bwMode="auto">
          <a:xfrm>
            <a:off x="1524000" y="228600"/>
            <a:ext cx="6324600" cy="1066800"/>
          </a:xfrm>
          <a:prstGeom prst="rect">
            <a:avLst/>
          </a:prstGeom>
          <a:noFill/>
          <a:ln w="9525">
            <a:noFill/>
            <a:miter lim="800000"/>
            <a:headEnd/>
            <a:tailEnd/>
          </a:ln>
          <a:effectLst/>
        </p:spPr>
        <p:txBody>
          <a:bodyPr>
            <a:spAutoFit/>
          </a:bodyPr>
          <a:lstStyle/>
          <a:p>
            <a:pPr algn="ctr">
              <a:spcBef>
                <a:spcPct val="50000"/>
              </a:spcBef>
            </a:pPr>
            <a:r>
              <a:rPr lang="en-US" sz="3200"/>
              <a:t>Maggots Cleaning Up a Wound Associated with an Amputation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9-11-03  7A Pig 1"/>
          <p:cNvPicPr>
            <a:picLocks noChangeAspect="1" noChangeArrowheads="1"/>
          </p:cNvPicPr>
          <p:nvPr/>
        </p:nvPicPr>
        <p:blipFill>
          <a:blip r:embed="rId2">
            <a:grayscl/>
          </a:blip>
          <a:srcRect/>
          <a:stretch>
            <a:fillRect/>
          </a:stretch>
        </p:blipFill>
        <p:spPr bwMode="auto">
          <a:xfrm>
            <a:off x="-228600" y="-228600"/>
            <a:ext cx="9753600" cy="7315200"/>
          </a:xfrm>
          <a:prstGeom prst="rect">
            <a:avLst/>
          </a:prstGeom>
          <a:noFill/>
          <a:ln w="9525">
            <a:noFill/>
            <a:miter lim="800000"/>
            <a:headEnd/>
            <a:tailEnd/>
          </a:ln>
        </p:spPr>
      </p:pic>
      <p:sp>
        <p:nvSpPr>
          <p:cNvPr id="50179" name="Text Box 5"/>
          <p:cNvSpPr txBox="1">
            <a:spLocks noChangeArrowheads="1"/>
          </p:cNvSpPr>
          <p:nvPr/>
        </p:nvSpPr>
        <p:spPr bwMode="auto">
          <a:xfrm>
            <a:off x="3657600" y="1447800"/>
            <a:ext cx="2133600" cy="646331"/>
          </a:xfrm>
          <a:prstGeom prst="rect">
            <a:avLst/>
          </a:prstGeom>
          <a:solidFill>
            <a:srgbClr val="FFFF00"/>
          </a:solidFill>
          <a:ln w="9525">
            <a:solidFill>
              <a:schemeClr val="bg1"/>
            </a:solidFill>
            <a:miter lim="800000"/>
            <a:headEnd/>
            <a:tailEnd/>
          </a:ln>
        </p:spPr>
        <p:txBody>
          <a:bodyPr wrap="square">
            <a:spAutoFit/>
          </a:bodyPr>
          <a:lstStyle/>
          <a:p>
            <a:r>
              <a:rPr lang="en-US" sz="3600" b="1" dirty="0">
                <a:solidFill>
                  <a:schemeClr val="bg1"/>
                </a:solidFill>
                <a:effectLst>
                  <a:outerShdw blurRad="38100" dist="38100" dir="2700000" algn="tl">
                    <a:srgbClr val="000000">
                      <a:alpha val="43137"/>
                    </a:srgbClr>
                  </a:outerShdw>
                </a:effectLst>
              </a:rPr>
              <a:t>The End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http://www.sciencebob.com/graphics/titanus.jpg"/>
          <p:cNvPicPr>
            <a:picLocks noChangeAspect="1" noChangeArrowheads="1"/>
          </p:cNvPicPr>
          <p:nvPr/>
        </p:nvPicPr>
        <p:blipFill>
          <a:blip r:embed="rId2"/>
          <a:srcRect/>
          <a:stretch>
            <a:fillRect/>
          </a:stretch>
        </p:blipFill>
        <p:spPr bwMode="auto">
          <a:xfrm>
            <a:off x="0" y="0"/>
            <a:ext cx="9238756" cy="6858000"/>
          </a:xfrm>
          <a:prstGeom prst="rect">
            <a:avLst/>
          </a:prstGeom>
          <a:noFill/>
        </p:spPr>
      </p:pic>
      <p:sp>
        <p:nvSpPr>
          <p:cNvPr id="9218" name="Rectangle 2"/>
          <p:cNvSpPr>
            <a:spLocks noGrp="1" noChangeArrowheads="1"/>
          </p:cNvSpPr>
          <p:nvPr>
            <p:ph type="title"/>
          </p:nvPr>
        </p:nvSpPr>
        <p:spPr>
          <a:xfrm>
            <a:off x="3505200" y="381000"/>
            <a:ext cx="4953000" cy="1143000"/>
          </a:xfrm>
        </p:spPr>
        <p:txBody>
          <a:bodyPr>
            <a:normAutofit/>
          </a:bodyPr>
          <a:lstStyle/>
          <a:p>
            <a:pPr eaLnBrk="1" hangingPunct="1"/>
            <a:r>
              <a:rPr lang="en-US" sz="6000" b="1" dirty="0" smtClean="0">
                <a:solidFill>
                  <a:schemeClr val="bg1"/>
                </a:solidFill>
                <a:effectLst>
                  <a:outerShdw blurRad="38100" dist="38100" dir="2700000" algn="tl">
                    <a:srgbClr val="000000">
                      <a:alpha val="43137"/>
                    </a:srgbClr>
                  </a:outerShdw>
                </a:effectLst>
              </a:rPr>
              <a:t>Insect Biology</a:t>
            </a:r>
          </a:p>
        </p:txBody>
      </p:sp>
      <p:sp>
        <p:nvSpPr>
          <p:cNvPr id="9219" name="Rectangle 3"/>
          <p:cNvSpPr>
            <a:spLocks noGrp="1" noChangeArrowheads="1"/>
          </p:cNvSpPr>
          <p:nvPr>
            <p:ph idx="1"/>
          </p:nvPr>
        </p:nvSpPr>
        <p:spPr/>
        <p:txBody>
          <a:bodyPr>
            <a:normAutofit fontScale="92500" lnSpcReduction="10000"/>
          </a:bodyPr>
          <a:lstStyle/>
          <a:p>
            <a:pPr eaLnBrk="1" hangingPunct="1">
              <a:lnSpc>
                <a:spcPct val="90000"/>
              </a:lnSpc>
            </a:pPr>
            <a:r>
              <a:rPr lang="en-US" sz="2800" b="1" dirty="0" smtClean="0">
                <a:solidFill>
                  <a:srgbClr val="FFC000"/>
                </a:solidFill>
                <a:effectLst>
                  <a:outerShdw blurRad="38100" dist="38100" dir="2700000" algn="tl">
                    <a:srgbClr val="000000">
                      <a:alpha val="43137"/>
                    </a:srgbClr>
                  </a:outerShdw>
                </a:effectLst>
              </a:rPr>
              <a:t>Insects are the most diverse and abundant forms of life on earth.</a:t>
            </a:r>
          </a:p>
          <a:p>
            <a:pPr eaLnBrk="1" hangingPunct="1">
              <a:lnSpc>
                <a:spcPct val="90000"/>
              </a:lnSpc>
            </a:pPr>
            <a:r>
              <a:rPr lang="en-US" sz="2800" b="1" dirty="0" smtClean="0">
                <a:solidFill>
                  <a:srgbClr val="FFC000"/>
                </a:solidFill>
                <a:effectLst>
                  <a:outerShdw blurRad="38100" dist="38100" dir="2700000" algn="tl">
                    <a:srgbClr val="000000">
                      <a:alpha val="43137"/>
                    </a:srgbClr>
                  </a:outerShdw>
                </a:effectLst>
              </a:rPr>
              <a:t>There are over a million described species-  more than 2/3 of all known organisms  </a:t>
            </a:r>
          </a:p>
          <a:p>
            <a:pPr eaLnBrk="1" hangingPunct="1">
              <a:lnSpc>
                <a:spcPct val="90000"/>
              </a:lnSpc>
            </a:pPr>
            <a:r>
              <a:rPr lang="en-US" sz="2800" b="1" dirty="0" smtClean="0">
                <a:solidFill>
                  <a:srgbClr val="FFC000"/>
                </a:solidFill>
                <a:effectLst>
                  <a:outerShdw blurRad="38100" dist="38100" dir="2700000" algn="tl">
                    <a:srgbClr val="000000">
                      <a:alpha val="43137"/>
                    </a:srgbClr>
                  </a:outerShdw>
                </a:effectLst>
              </a:rPr>
              <a:t>There is more total biomass of insects than of humans. </a:t>
            </a:r>
            <a:r>
              <a:rPr lang="en-US" sz="2800" b="1" dirty="0" smtClean="0">
                <a:solidFill>
                  <a:srgbClr val="FFC000"/>
                </a:solidFill>
                <a:effectLst>
                  <a:outerShdw blurRad="38100" dist="38100" dir="2700000" algn="tl">
                    <a:srgbClr val="000000">
                      <a:alpha val="43137"/>
                    </a:srgbClr>
                  </a:outerShdw>
                </a:effectLst>
              </a:rPr>
              <a:t> </a:t>
            </a:r>
            <a:endParaRPr lang="en-US" sz="2800" b="1" dirty="0" smtClean="0">
              <a:solidFill>
                <a:srgbClr val="FFC000"/>
              </a:solidFill>
              <a:effectLst>
                <a:outerShdw blurRad="38100" dist="38100" dir="2700000" algn="tl">
                  <a:srgbClr val="000000">
                    <a:alpha val="43137"/>
                  </a:srgbClr>
                </a:outerShdw>
              </a:effectLst>
            </a:endParaRPr>
          </a:p>
          <a:p>
            <a:pPr eaLnBrk="1" hangingPunct="1">
              <a:lnSpc>
                <a:spcPct val="90000"/>
              </a:lnSpc>
            </a:pPr>
            <a:r>
              <a:rPr lang="en-US" sz="2800" b="1" dirty="0" smtClean="0">
                <a:solidFill>
                  <a:srgbClr val="FFC000"/>
                </a:solidFill>
                <a:effectLst>
                  <a:outerShdw blurRad="38100" dist="38100" dir="2700000" algn="tl">
                    <a:srgbClr val="000000">
                      <a:alpha val="43137"/>
                    </a:srgbClr>
                  </a:outerShdw>
                </a:effectLst>
              </a:rPr>
              <a:t>Insects undergo either incomplete or complete metamorphosis (Egg to larva to pupa to insect)</a:t>
            </a:r>
          </a:p>
          <a:p>
            <a:pPr eaLnBrk="1" hangingPunct="1">
              <a:lnSpc>
                <a:spcPct val="90000"/>
              </a:lnSpc>
            </a:pPr>
            <a:r>
              <a:rPr lang="en-US" sz="2800" b="1" dirty="0" smtClean="0">
                <a:solidFill>
                  <a:srgbClr val="FFC000"/>
                </a:solidFill>
                <a:effectLst>
                  <a:outerShdw blurRad="38100" dist="38100" dir="2700000" algn="tl">
                    <a:srgbClr val="000000">
                      <a:alpha val="43137"/>
                    </a:srgbClr>
                  </a:outerShdw>
                </a:effectLst>
              </a:rPr>
              <a:t>Larva have a soft tubular body and look like worms.  Fly species larvae are “maggots”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http://lh4.ggpht.com/_r4m5fEUbH2I/Rp9GW3ZJm-I/AAAAAAAAA8Q/WO_jHIVyMPc/DSCF0687.JPG"/>
          <p:cNvPicPr>
            <a:picLocks noChangeAspect="1" noChangeArrowheads="1"/>
          </p:cNvPicPr>
          <p:nvPr/>
        </p:nvPicPr>
        <p:blipFill>
          <a:blip r:embed="rId2"/>
          <a:srcRect/>
          <a:stretch>
            <a:fillRect/>
          </a:stretch>
        </p:blipFill>
        <p:spPr bwMode="auto">
          <a:xfrm>
            <a:off x="-186046" y="-136525"/>
            <a:ext cx="9330046" cy="6994525"/>
          </a:xfrm>
          <a:prstGeom prst="rect">
            <a:avLst/>
          </a:prstGeom>
          <a:noFill/>
        </p:spPr>
      </p:pic>
      <p:sp>
        <p:nvSpPr>
          <p:cNvPr id="10242" name="Rectangle 2"/>
          <p:cNvSpPr>
            <a:spLocks noGrp="1" noChangeArrowheads="1"/>
          </p:cNvSpPr>
          <p:nvPr>
            <p:ph type="title"/>
          </p:nvPr>
        </p:nvSpPr>
        <p:spPr>
          <a:xfrm>
            <a:off x="609600" y="0"/>
            <a:ext cx="7467600" cy="1143000"/>
          </a:xfrm>
          <a:solidFill>
            <a:schemeClr val="bg1"/>
          </a:solidFill>
          <a:ln w="25400">
            <a:solidFill>
              <a:schemeClr val="tx1"/>
            </a:solidFill>
          </a:ln>
        </p:spPr>
        <p:txBody>
          <a:bodyPr/>
          <a:lstStyle/>
          <a:p>
            <a:pPr eaLnBrk="1" hangingPunct="1"/>
            <a:r>
              <a:rPr lang="en-US" b="1" dirty="0" smtClean="0"/>
              <a:t>What is Forensic Entomology?</a:t>
            </a:r>
          </a:p>
        </p:txBody>
      </p:sp>
      <p:sp>
        <p:nvSpPr>
          <p:cNvPr id="10243" name="Rectangle 3"/>
          <p:cNvSpPr>
            <a:spLocks noGrp="1" noChangeArrowheads="1"/>
          </p:cNvSpPr>
          <p:nvPr>
            <p:ph idx="1"/>
          </p:nvPr>
        </p:nvSpPr>
        <p:spPr>
          <a:xfrm>
            <a:off x="609600" y="4419600"/>
            <a:ext cx="7467600" cy="1905000"/>
          </a:xfrm>
          <a:solidFill>
            <a:schemeClr val="bg1"/>
          </a:solidFill>
        </p:spPr>
        <p:txBody>
          <a:bodyPr/>
          <a:lstStyle/>
          <a:p>
            <a:pPr eaLnBrk="1" hangingPunct="1">
              <a:lnSpc>
                <a:spcPct val="90000"/>
              </a:lnSpc>
            </a:pPr>
            <a:r>
              <a:rPr lang="en-US" dirty="0" smtClean="0"/>
              <a:t>Forensic Entomology is the use of </a:t>
            </a:r>
            <a:r>
              <a:rPr lang="en-US" dirty="0" smtClean="0"/>
              <a:t>insects </a:t>
            </a:r>
            <a:r>
              <a:rPr lang="en-US" dirty="0" smtClean="0"/>
              <a:t>and other arthropods that feed on decaying remains to aid legal investigations.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www.theage.com.au/ffxImage/urlpicture_id_1073878032308_2004/01/16/body_farm,0.jpg"/>
          <p:cNvPicPr>
            <a:picLocks noChangeAspect="1" noChangeArrowheads="1"/>
          </p:cNvPicPr>
          <p:nvPr/>
        </p:nvPicPr>
        <p:blipFill>
          <a:blip r:embed="rId2"/>
          <a:srcRect l="15250" r="9916"/>
          <a:stretch>
            <a:fillRect/>
          </a:stretch>
        </p:blipFill>
        <p:spPr bwMode="auto">
          <a:xfrm>
            <a:off x="3089" y="0"/>
            <a:ext cx="9247093" cy="6858001"/>
          </a:xfrm>
          <a:prstGeom prst="rect">
            <a:avLst/>
          </a:prstGeom>
          <a:noFill/>
        </p:spPr>
      </p:pic>
      <p:sp>
        <p:nvSpPr>
          <p:cNvPr id="55298" name="Rectangle 2"/>
          <p:cNvSpPr>
            <a:spLocks noGrp="1" noRot="1" noChangeArrowheads="1"/>
          </p:cNvSpPr>
          <p:nvPr>
            <p:ph type="title"/>
          </p:nvPr>
        </p:nvSpPr>
        <p:spPr>
          <a:xfrm>
            <a:off x="304800" y="304800"/>
            <a:ext cx="3048000" cy="2667000"/>
          </a:xfrm>
          <a:solidFill>
            <a:schemeClr val="bg1"/>
          </a:solidFill>
          <a:ln>
            <a:solidFill>
              <a:schemeClr val="tx1"/>
            </a:solidFill>
          </a:ln>
        </p:spPr>
        <p:txBody>
          <a:bodyPr>
            <a:normAutofit fontScale="90000"/>
          </a:bodyPr>
          <a:lstStyle/>
          <a:p>
            <a:r>
              <a:rPr lang="en-US" sz="4000" b="1" dirty="0">
                <a:effectLst>
                  <a:outerShdw blurRad="38100" dist="38100" dir="2700000" algn="tl">
                    <a:srgbClr val="000000">
                      <a:alpha val="43137"/>
                    </a:srgbClr>
                  </a:outerShdw>
                </a:effectLst>
              </a:rPr>
              <a:t>Most Important Environmental Factors in Corpse </a:t>
            </a:r>
            <a:r>
              <a:rPr lang="en-US" sz="4000" b="1" dirty="0" smtClean="0">
                <a:effectLst>
                  <a:outerShdw blurRad="38100" dist="38100" dir="2700000" algn="tl">
                    <a:srgbClr val="000000">
                      <a:alpha val="43137"/>
                    </a:srgbClr>
                  </a:outerShdw>
                </a:effectLst>
              </a:rPr>
              <a:t>Decay</a:t>
            </a:r>
            <a:endParaRPr lang="en-US" sz="4000" b="1" dirty="0">
              <a:effectLst>
                <a:outerShdw blurRad="38100" dist="38100" dir="2700000" algn="tl">
                  <a:srgbClr val="000000">
                    <a:alpha val="43137"/>
                  </a:srgbClr>
                </a:outerShdw>
              </a:effectLst>
            </a:endParaRPr>
          </a:p>
        </p:txBody>
      </p:sp>
      <p:sp>
        <p:nvSpPr>
          <p:cNvPr id="55299" name="Rectangle 3"/>
          <p:cNvSpPr>
            <a:spLocks noGrp="1" noRot="1" noChangeArrowheads="1"/>
          </p:cNvSpPr>
          <p:nvPr>
            <p:ph type="body" idx="1"/>
          </p:nvPr>
        </p:nvSpPr>
        <p:spPr>
          <a:xfrm>
            <a:off x="5562600" y="2438400"/>
            <a:ext cx="3581400" cy="2209800"/>
          </a:xfrm>
          <a:solidFill>
            <a:schemeClr val="bg1"/>
          </a:solidFill>
          <a:ln>
            <a:solidFill>
              <a:srgbClr val="FF0000"/>
            </a:solidFill>
          </a:ln>
        </p:spPr>
        <p:txBody>
          <a:bodyPr/>
          <a:lstStyle/>
          <a:p>
            <a:r>
              <a:rPr lang="en-US" b="1" dirty="0">
                <a:solidFill>
                  <a:srgbClr val="FF0000"/>
                </a:solidFill>
              </a:rPr>
              <a:t>Temperature</a:t>
            </a:r>
          </a:p>
          <a:p>
            <a:r>
              <a:rPr lang="en-US" b="1" dirty="0">
                <a:solidFill>
                  <a:srgbClr val="FF0000"/>
                </a:solidFill>
              </a:rPr>
              <a:t>Access by insects</a:t>
            </a:r>
          </a:p>
          <a:p>
            <a:r>
              <a:rPr lang="en-US" b="1" dirty="0">
                <a:solidFill>
                  <a:srgbClr val="FF0000"/>
                </a:solidFill>
              </a:rPr>
              <a:t>Depth of Burial</a:t>
            </a:r>
          </a:p>
          <a:p>
            <a:endParaRPr lang="en-US" dirty="0"/>
          </a:p>
          <a:p>
            <a:endParaRPr lang="en-US" dirty="0"/>
          </a:p>
          <a:p>
            <a:endParaRPr lang="en-US" dirty="0"/>
          </a:p>
        </p:txBody>
      </p:sp>
      <p:sp>
        <p:nvSpPr>
          <p:cNvPr id="5" name="TextBox 4"/>
          <p:cNvSpPr txBox="1"/>
          <p:nvPr/>
        </p:nvSpPr>
        <p:spPr>
          <a:xfrm>
            <a:off x="609600" y="4191000"/>
            <a:ext cx="3200400" cy="523220"/>
          </a:xfrm>
          <a:prstGeom prst="rect">
            <a:avLst/>
          </a:prstGeom>
          <a:solidFill>
            <a:schemeClr val="bg1"/>
          </a:solidFill>
        </p:spPr>
        <p:txBody>
          <a:bodyPr wrap="square" rtlCol="0">
            <a:spAutoFit/>
          </a:bodyPr>
          <a:lstStyle/>
          <a:p>
            <a:r>
              <a:rPr lang="en-US" sz="2800" b="1" dirty="0" smtClean="0">
                <a:solidFill>
                  <a:srgbClr val="FF99FF"/>
                </a:solidFill>
                <a:effectLst>
                  <a:outerShdw blurRad="38100" dist="38100" dir="2700000" algn="tl">
                    <a:srgbClr val="000000">
                      <a:alpha val="43137"/>
                    </a:srgbClr>
                  </a:outerShdw>
                </a:effectLst>
              </a:rPr>
              <a:t>“The Body Farm”</a:t>
            </a:r>
            <a:endParaRPr lang="en-US" sz="2800" b="1" dirty="0">
              <a:solidFill>
                <a:srgbClr val="FF99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p:cTn id="7" dur="500" fill="hold"/>
                                        <p:tgtEl>
                                          <p:spTgt spid="55299">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55299">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55299">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552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55299">
                                            <p:txEl>
                                              <p:pRg st="1" end="1"/>
                                            </p:txEl>
                                          </p:spTgt>
                                        </p:tgtEl>
                                        <p:attrNameLst>
                                          <p:attrName>style.visibility</p:attrName>
                                        </p:attrNameLst>
                                      </p:cBhvr>
                                      <p:to>
                                        <p:strVal val="visible"/>
                                      </p:to>
                                    </p:set>
                                    <p:anim calcmode="lin" valueType="num">
                                      <p:cBhvr>
                                        <p:cTn id="16" dur="500" fill="hold"/>
                                        <p:tgtEl>
                                          <p:spTgt spid="55299">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55299">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55299">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5529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55299">
                                            <p:txEl>
                                              <p:pRg st="2" end="2"/>
                                            </p:txEl>
                                          </p:spTgt>
                                        </p:tgtEl>
                                        <p:attrNameLst>
                                          <p:attrName>style.visibility</p:attrName>
                                        </p:attrNameLst>
                                      </p:cBhvr>
                                      <p:to>
                                        <p:strVal val="visible"/>
                                      </p:to>
                                    </p:set>
                                    <p:anim calcmode="lin" valueType="num">
                                      <p:cBhvr>
                                        <p:cTn id="25" dur="500" fill="hold"/>
                                        <p:tgtEl>
                                          <p:spTgt spid="55299">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55299">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55299">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5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http://www.damninteresting.net/content/body_farm_skeleton.jpg"/>
          <p:cNvPicPr>
            <a:picLocks noChangeAspect="1" noChangeArrowheads="1"/>
          </p:cNvPicPr>
          <p:nvPr/>
        </p:nvPicPr>
        <p:blipFill>
          <a:blip r:embed="rId2"/>
          <a:srcRect/>
          <a:stretch>
            <a:fillRect/>
          </a:stretch>
        </p:blipFill>
        <p:spPr bwMode="auto">
          <a:xfrm>
            <a:off x="0" y="0"/>
            <a:ext cx="9324474" cy="6858000"/>
          </a:xfrm>
          <a:prstGeom prst="rect">
            <a:avLst/>
          </a:prstGeom>
          <a:noFill/>
        </p:spPr>
      </p:pic>
      <p:sp>
        <p:nvSpPr>
          <p:cNvPr id="12290" name="Rectangle 2"/>
          <p:cNvSpPr>
            <a:spLocks noGrp="1" noChangeArrowheads="1"/>
          </p:cNvSpPr>
          <p:nvPr>
            <p:ph type="title"/>
          </p:nvPr>
        </p:nvSpPr>
        <p:spPr/>
        <p:txBody>
          <a:bodyPr/>
          <a:lstStyle/>
          <a:p>
            <a:pPr eaLnBrk="1" hangingPunct="1"/>
            <a:r>
              <a:rPr lang="en-US" b="1" dirty="0" smtClean="0">
                <a:effectLst>
                  <a:outerShdw blurRad="38100" dist="38100" dir="2700000" algn="tl">
                    <a:srgbClr val="000000">
                      <a:alpha val="43137"/>
                    </a:srgbClr>
                  </a:outerShdw>
                </a:effectLst>
              </a:rPr>
              <a:t>Postmortem interval (PMI)</a:t>
            </a:r>
          </a:p>
        </p:txBody>
      </p:sp>
      <p:sp>
        <p:nvSpPr>
          <p:cNvPr id="12291" name="Rectangle 3"/>
          <p:cNvSpPr>
            <a:spLocks noGrp="1" noChangeArrowheads="1"/>
          </p:cNvSpPr>
          <p:nvPr>
            <p:ph idx="1"/>
          </p:nvPr>
        </p:nvSpPr>
        <p:spPr/>
        <p:txBody>
          <a:bodyPr>
            <a:normAutofit lnSpcReduction="10000"/>
          </a:bodyPr>
          <a:lstStyle/>
          <a:p>
            <a:pPr>
              <a:lnSpc>
                <a:spcPct val="90000"/>
              </a:lnSpc>
              <a:spcBef>
                <a:spcPct val="0"/>
              </a:spcBef>
            </a:pPr>
            <a:r>
              <a:rPr lang="en-US" b="1" dirty="0" smtClean="0">
                <a:effectLst>
                  <a:outerShdw blurRad="38100" dist="38100" dir="2700000" algn="tl">
                    <a:srgbClr val="000000">
                      <a:alpha val="43137"/>
                    </a:srgbClr>
                  </a:outerShdw>
                </a:effectLst>
              </a:rPr>
              <a:t>Forensic Entomology is used to determine time since death (the time between death and corpse discovery)</a:t>
            </a:r>
          </a:p>
          <a:p>
            <a:pPr>
              <a:lnSpc>
                <a:spcPct val="90000"/>
              </a:lnSpc>
              <a:spcBef>
                <a:spcPct val="0"/>
              </a:spcBef>
            </a:pPr>
            <a:r>
              <a:rPr lang="en-US" b="1" dirty="0" smtClean="0">
                <a:effectLst>
                  <a:outerShdw blurRad="38100" dist="38100" dir="2700000" algn="tl">
                    <a:srgbClr val="000000">
                      <a:alpha val="43137"/>
                    </a:srgbClr>
                  </a:outerShdw>
                </a:effectLst>
              </a:rPr>
              <a:t>This is called </a:t>
            </a:r>
            <a:r>
              <a:rPr lang="en-US" b="1" u="sng" dirty="0" smtClean="0">
                <a:effectLst>
                  <a:outerShdw blurRad="38100" dist="38100" dir="2700000" algn="tl">
                    <a:srgbClr val="000000">
                      <a:alpha val="43137"/>
                    </a:srgbClr>
                  </a:outerShdw>
                </a:effectLst>
              </a:rPr>
              <a:t>postmortem interval or PMI).</a:t>
            </a:r>
          </a:p>
          <a:p>
            <a:pPr>
              <a:lnSpc>
                <a:spcPct val="90000"/>
              </a:lnSpc>
              <a:spcBef>
                <a:spcPct val="0"/>
              </a:spcBef>
            </a:pPr>
            <a:r>
              <a:rPr lang="en-US" b="1" dirty="0" smtClean="0">
                <a:effectLst>
                  <a:outerShdw blurRad="38100" dist="38100" dir="2700000" algn="tl">
                    <a:srgbClr val="000000">
                      <a:alpha val="43137"/>
                    </a:srgbClr>
                  </a:outerShdw>
                </a:effectLst>
              </a:rPr>
              <a:t>Other uses include</a:t>
            </a:r>
          </a:p>
          <a:p>
            <a:pPr lvl="1">
              <a:lnSpc>
                <a:spcPct val="90000"/>
              </a:lnSpc>
              <a:spcBef>
                <a:spcPct val="0"/>
              </a:spcBef>
              <a:buFontTx/>
              <a:buChar char="•"/>
            </a:pPr>
            <a:r>
              <a:rPr lang="en-US" b="1" dirty="0" smtClean="0">
                <a:effectLst>
                  <a:outerShdw blurRad="38100" dist="38100" dir="2700000" algn="tl">
                    <a:srgbClr val="000000">
                      <a:alpha val="43137"/>
                    </a:srgbClr>
                  </a:outerShdw>
                </a:effectLst>
              </a:rPr>
              <a:t>movement of the corpse</a:t>
            </a:r>
          </a:p>
          <a:p>
            <a:pPr lvl="1">
              <a:lnSpc>
                <a:spcPct val="90000"/>
              </a:lnSpc>
              <a:spcBef>
                <a:spcPct val="0"/>
              </a:spcBef>
              <a:buFontTx/>
              <a:buChar char="•"/>
            </a:pPr>
            <a:r>
              <a:rPr lang="en-US" b="1" dirty="0" smtClean="0">
                <a:effectLst>
                  <a:outerShdw blurRad="38100" dist="38100" dir="2700000" algn="tl">
                    <a:srgbClr val="000000">
                      <a:alpha val="43137"/>
                    </a:srgbClr>
                  </a:outerShdw>
                </a:effectLst>
              </a:rPr>
              <a:t>manner and cause of death</a:t>
            </a:r>
          </a:p>
          <a:p>
            <a:pPr lvl="1">
              <a:lnSpc>
                <a:spcPct val="90000"/>
              </a:lnSpc>
              <a:spcBef>
                <a:spcPct val="0"/>
              </a:spcBef>
              <a:buFontTx/>
              <a:buChar char="•"/>
            </a:pPr>
            <a:r>
              <a:rPr lang="en-US" b="1" dirty="0" smtClean="0">
                <a:effectLst>
                  <a:outerShdw blurRad="38100" dist="38100" dir="2700000" algn="tl">
                    <a:srgbClr val="000000">
                      <a:alpha val="43137"/>
                    </a:srgbClr>
                  </a:outerShdw>
                </a:effectLst>
              </a:rPr>
              <a:t>association of suspects with the death scene</a:t>
            </a:r>
          </a:p>
          <a:p>
            <a:pPr lvl="1">
              <a:lnSpc>
                <a:spcPct val="90000"/>
              </a:lnSpc>
              <a:spcBef>
                <a:spcPct val="0"/>
              </a:spcBef>
              <a:buFontTx/>
              <a:buChar char="•"/>
            </a:pPr>
            <a:r>
              <a:rPr lang="en-US" b="1" dirty="0" smtClean="0">
                <a:effectLst>
                  <a:outerShdw blurRad="38100" dist="38100" dir="2700000" algn="tl">
                    <a:srgbClr val="000000">
                      <a:alpha val="43137"/>
                    </a:srgbClr>
                  </a:outerShdw>
                </a:effectLst>
              </a:rPr>
              <a:t>detection of toxins, drugs, or even the DNA of the victim through analysis of insect larvae.</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http://forensic-topics.com/yahoo_site_admin/assets/images/060.22475633_std.jpg"/>
          <p:cNvPicPr>
            <a:picLocks noChangeAspect="1" noChangeArrowheads="1"/>
          </p:cNvPicPr>
          <p:nvPr/>
        </p:nvPicPr>
        <p:blipFill>
          <a:blip r:embed="rId2"/>
          <a:srcRect l="17494"/>
          <a:stretch>
            <a:fillRect/>
          </a:stretch>
        </p:blipFill>
        <p:spPr bwMode="auto">
          <a:xfrm>
            <a:off x="-31967" y="0"/>
            <a:ext cx="9291761" cy="6858000"/>
          </a:xfrm>
          <a:prstGeom prst="rect">
            <a:avLst/>
          </a:prstGeom>
          <a:noFill/>
        </p:spPr>
      </p:pic>
      <p:sp>
        <p:nvSpPr>
          <p:cNvPr id="13314" name="Rectangle 2"/>
          <p:cNvSpPr>
            <a:spLocks noGrp="1" noChangeArrowheads="1"/>
          </p:cNvSpPr>
          <p:nvPr>
            <p:ph type="title"/>
          </p:nvPr>
        </p:nvSpPr>
        <p:spPr>
          <a:xfrm>
            <a:off x="609600" y="228600"/>
            <a:ext cx="8077200" cy="1143000"/>
          </a:xfrm>
        </p:spPr>
        <p:txBody>
          <a:bodyPr>
            <a:normAutofit fontScale="90000"/>
          </a:bodyPr>
          <a:lstStyle/>
          <a:p>
            <a:pPr eaLnBrk="1" hangingPunct="1"/>
            <a:r>
              <a:rPr lang="en-US" sz="4000" b="1" u="sng" dirty="0" smtClean="0">
                <a:solidFill>
                  <a:srgbClr val="FFFF00"/>
                </a:solidFill>
                <a:effectLst>
                  <a:outerShdw blurRad="38100" dist="38100" dir="2700000" algn="tl">
                    <a:srgbClr val="000000">
                      <a:alpha val="43137"/>
                    </a:srgbClr>
                  </a:outerShdw>
                </a:effectLst>
              </a:rPr>
              <a:t>Forensic Entomology is Applied Biology </a:t>
            </a:r>
          </a:p>
        </p:txBody>
      </p:sp>
      <p:sp>
        <p:nvSpPr>
          <p:cNvPr id="13315" name="Rectangle 3"/>
          <p:cNvSpPr>
            <a:spLocks noGrp="1" noChangeArrowheads="1"/>
          </p:cNvSpPr>
          <p:nvPr>
            <p:ph idx="1"/>
          </p:nvPr>
        </p:nvSpPr>
        <p:spPr>
          <a:xfrm>
            <a:off x="4800600" y="3505200"/>
            <a:ext cx="3505200" cy="2620963"/>
          </a:xfrm>
          <a:solidFill>
            <a:schemeClr val="tx1"/>
          </a:solidFill>
        </p:spPr>
        <p:txBody>
          <a:bodyPr>
            <a:normAutofit fontScale="92500" lnSpcReduction="20000"/>
          </a:bodyPr>
          <a:lstStyle/>
          <a:p>
            <a:pPr eaLnBrk="1" hangingPunct="1">
              <a:lnSpc>
                <a:spcPct val="80000"/>
              </a:lnSpc>
            </a:pPr>
            <a:endParaRPr lang="en-US" sz="2800" b="1" dirty="0" smtClean="0">
              <a:solidFill>
                <a:schemeClr val="bg1"/>
              </a:solidFill>
            </a:endParaRPr>
          </a:p>
          <a:p>
            <a:pPr eaLnBrk="1" hangingPunct="1">
              <a:lnSpc>
                <a:spcPct val="80000"/>
              </a:lnSpc>
            </a:pPr>
            <a:r>
              <a:rPr lang="en-US" sz="2800" b="1" dirty="0" smtClean="0">
                <a:solidFill>
                  <a:schemeClr val="bg1"/>
                </a:solidFill>
              </a:rPr>
              <a:t>When </a:t>
            </a:r>
            <a:r>
              <a:rPr lang="en-US" sz="2800" b="1" dirty="0" smtClean="0">
                <a:solidFill>
                  <a:schemeClr val="bg1"/>
                </a:solidFill>
              </a:rPr>
              <a:t>an animal dies, female insects will be attracted to the body. They enter exposed orifices or wounds and lay eggs or larvae.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http://bp1.blogger.com/_IcxxwlVQD_k/R_RsPtZ55JI/AAAAAAAAAiA/mTmtJ-zwitM/s400/funny-picture-89300665.jpg"/>
          <p:cNvPicPr>
            <a:picLocks noChangeAspect="1" noChangeArrowheads="1"/>
          </p:cNvPicPr>
          <p:nvPr/>
        </p:nvPicPr>
        <p:blipFill>
          <a:blip r:embed="rId2"/>
          <a:srcRect t="16484" b="9232"/>
          <a:stretch>
            <a:fillRect/>
          </a:stretch>
        </p:blipFill>
        <p:spPr bwMode="auto">
          <a:xfrm>
            <a:off x="-324920" y="0"/>
            <a:ext cx="9468920" cy="6858000"/>
          </a:xfrm>
          <a:prstGeom prst="rect">
            <a:avLst/>
          </a:prstGeom>
          <a:noFill/>
        </p:spPr>
      </p:pic>
      <p:sp>
        <p:nvSpPr>
          <p:cNvPr id="15362" name="Rectangle 2"/>
          <p:cNvSpPr>
            <a:spLocks noGrp="1" noChangeArrowheads="1"/>
          </p:cNvSpPr>
          <p:nvPr>
            <p:ph type="title"/>
          </p:nvPr>
        </p:nvSpPr>
        <p:spPr>
          <a:xfrm>
            <a:off x="228600" y="304800"/>
            <a:ext cx="8229600" cy="1143000"/>
          </a:xfrm>
        </p:spPr>
        <p:txBody>
          <a:bodyPr/>
          <a:lstStyle/>
          <a:p>
            <a:pPr eaLnBrk="1" hangingPunct="1"/>
            <a:r>
              <a:rPr lang="en-US" b="1" dirty="0" smtClean="0">
                <a:solidFill>
                  <a:srgbClr val="FFC000"/>
                </a:solidFill>
                <a:effectLst>
                  <a:outerShdw blurRad="38100" dist="38100" dir="2700000" algn="tl">
                    <a:srgbClr val="000000">
                      <a:alpha val="43137"/>
                    </a:srgbClr>
                  </a:outerShdw>
                </a:effectLst>
              </a:rPr>
              <a:t>Ecology of Decomposition</a:t>
            </a:r>
          </a:p>
        </p:txBody>
      </p:sp>
      <p:sp>
        <p:nvSpPr>
          <p:cNvPr id="15363" name="Rectangle 3"/>
          <p:cNvSpPr>
            <a:spLocks noGrp="1" noChangeArrowheads="1"/>
          </p:cNvSpPr>
          <p:nvPr>
            <p:ph idx="1"/>
          </p:nvPr>
        </p:nvSpPr>
        <p:spPr>
          <a:xfrm>
            <a:off x="228600" y="1600200"/>
            <a:ext cx="7467600" cy="4525963"/>
          </a:xfrm>
        </p:spPr>
        <p:txBody>
          <a:bodyPr>
            <a:normAutofit fontScale="92500" lnSpcReduction="20000"/>
          </a:bodyPr>
          <a:lstStyle/>
          <a:p>
            <a:pPr>
              <a:lnSpc>
                <a:spcPct val="90000"/>
              </a:lnSpc>
              <a:spcBef>
                <a:spcPct val="0"/>
              </a:spcBef>
            </a:pPr>
            <a:r>
              <a:rPr lang="en-US" sz="2400" b="1" u="sng" dirty="0" err="1" smtClean="0">
                <a:solidFill>
                  <a:srgbClr val="FFFF00"/>
                </a:solidFill>
                <a:effectLst>
                  <a:outerShdw blurRad="38100" dist="38100" dir="2700000" algn="tl">
                    <a:srgbClr val="000000">
                      <a:alpha val="43137"/>
                    </a:srgbClr>
                  </a:outerShdw>
                </a:effectLst>
              </a:rPr>
              <a:t>Necrophages</a:t>
            </a:r>
            <a:r>
              <a:rPr lang="en-US" sz="2400" b="1" dirty="0" smtClean="0">
                <a:solidFill>
                  <a:srgbClr val="FFFF00"/>
                </a:solidFill>
                <a:effectLst>
                  <a:outerShdw blurRad="38100" dist="38100" dir="2700000" algn="tl">
                    <a:srgbClr val="000000">
                      <a:alpha val="43137"/>
                    </a:srgbClr>
                  </a:outerShdw>
                </a:effectLst>
              </a:rPr>
              <a:t> - the first species feeding on corpse tissue.  Includes rue </a:t>
            </a:r>
            <a:r>
              <a:rPr lang="en-US" sz="2400" b="1" dirty="0" smtClean="0">
                <a:solidFill>
                  <a:srgbClr val="FFFF00"/>
                </a:solidFill>
                <a:effectLst>
                  <a:outerShdw blurRad="38100" dist="38100" dir="2700000" algn="tl">
                    <a:srgbClr val="000000">
                      <a:alpha val="43137"/>
                    </a:srgbClr>
                  </a:outerShdw>
                </a:effectLst>
              </a:rPr>
              <a:t>flies </a:t>
            </a:r>
            <a:r>
              <a:rPr lang="en-US" sz="2400" b="1" dirty="0" smtClean="0">
                <a:solidFill>
                  <a:srgbClr val="FFFF00"/>
                </a:solidFill>
                <a:effectLst>
                  <a:outerShdw blurRad="38100" dist="38100" dir="2700000" algn="tl">
                    <a:srgbClr val="000000">
                      <a:alpha val="43137"/>
                    </a:srgbClr>
                  </a:outerShdw>
                </a:effectLst>
              </a:rPr>
              <a:t>and </a:t>
            </a:r>
            <a:r>
              <a:rPr lang="en-US" sz="2400" b="1" dirty="0" smtClean="0">
                <a:solidFill>
                  <a:srgbClr val="FFFF00"/>
                </a:solidFill>
                <a:effectLst>
                  <a:outerShdw blurRad="38100" dist="38100" dir="2700000" algn="tl">
                    <a:srgbClr val="000000">
                      <a:alpha val="43137"/>
                    </a:srgbClr>
                  </a:outerShdw>
                </a:effectLst>
              </a:rPr>
              <a:t>beetles.  </a:t>
            </a:r>
            <a:endParaRPr lang="en-US" sz="2400" b="1" dirty="0" smtClean="0">
              <a:solidFill>
                <a:srgbClr val="FFFF00"/>
              </a:solidFill>
              <a:effectLst>
                <a:outerShdw blurRad="38100" dist="38100" dir="2700000" algn="tl">
                  <a:srgbClr val="000000">
                    <a:alpha val="43137"/>
                  </a:srgbClr>
                </a:outerShdw>
              </a:effectLst>
            </a:endParaRPr>
          </a:p>
          <a:p>
            <a:pPr>
              <a:lnSpc>
                <a:spcPct val="90000"/>
              </a:lnSpc>
              <a:spcBef>
                <a:spcPct val="0"/>
              </a:spcBef>
            </a:pPr>
            <a:endParaRPr lang="en-US" sz="2400" b="1" u="sng" dirty="0" smtClean="0">
              <a:solidFill>
                <a:srgbClr val="FFFF00"/>
              </a:solidFill>
              <a:effectLst>
                <a:outerShdw blurRad="38100" dist="38100" dir="2700000" algn="tl">
                  <a:srgbClr val="000000">
                    <a:alpha val="43137"/>
                  </a:srgbClr>
                </a:outerShdw>
              </a:effectLst>
            </a:endParaRPr>
          </a:p>
          <a:p>
            <a:pPr>
              <a:lnSpc>
                <a:spcPct val="90000"/>
              </a:lnSpc>
              <a:spcBef>
                <a:spcPct val="0"/>
              </a:spcBef>
            </a:pPr>
            <a:r>
              <a:rPr lang="en-US" sz="2400" b="1" u="sng" dirty="0" smtClean="0">
                <a:solidFill>
                  <a:srgbClr val="FFFF00"/>
                </a:solidFill>
                <a:effectLst>
                  <a:outerShdw blurRad="38100" dist="38100" dir="2700000" algn="tl">
                    <a:srgbClr val="000000">
                      <a:alpha val="43137"/>
                    </a:srgbClr>
                  </a:outerShdw>
                </a:effectLst>
              </a:rPr>
              <a:t>Omnivores</a:t>
            </a:r>
            <a:r>
              <a:rPr lang="en-US" sz="2400" b="1" dirty="0" smtClean="0">
                <a:solidFill>
                  <a:srgbClr val="FFFF00"/>
                </a:solidFill>
                <a:effectLst>
                  <a:outerShdw blurRad="38100" dist="38100" dir="2700000" algn="tl">
                    <a:srgbClr val="000000">
                      <a:alpha val="43137"/>
                    </a:srgbClr>
                  </a:outerShdw>
                </a:effectLst>
              </a:rPr>
              <a:t> </a:t>
            </a:r>
            <a:r>
              <a:rPr lang="en-US" sz="2400" b="1" dirty="0" smtClean="0">
                <a:solidFill>
                  <a:srgbClr val="FFFF00"/>
                </a:solidFill>
                <a:effectLst>
                  <a:outerShdw blurRad="38100" dist="38100" dir="2700000" algn="tl">
                    <a:srgbClr val="000000">
                      <a:alpha val="43137"/>
                    </a:srgbClr>
                  </a:outerShdw>
                </a:effectLst>
              </a:rPr>
              <a:t>- species such as ants, wasps, and some beetles that feed on both the corpse and associated maggots.  Large populations of </a:t>
            </a:r>
            <a:r>
              <a:rPr lang="en-US" sz="2400" b="1" dirty="0" err="1" smtClean="0">
                <a:solidFill>
                  <a:srgbClr val="FFFF00"/>
                </a:solidFill>
                <a:effectLst>
                  <a:outerShdw blurRad="38100" dist="38100" dir="2700000" algn="tl">
                    <a:srgbClr val="000000">
                      <a:alpha val="43137"/>
                    </a:srgbClr>
                  </a:outerShdw>
                </a:effectLst>
              </a:rPr>
              <a:t>ominvores</a:t>
            </a:r>
            <a:r>
              <a:rPr lang="en-US" sz="2400" b="1" dirty="0" smtClean="0">
                <a:solidFill>
                  <a:srgbClr val="FFFF00"/>
                </a:solidFill>
                <a:effectLst>
                  <a:outerShdw blurRad="38100" dist="38100" dir="2700000" algn="tl">
                    <a:srgbClr val="000000">
                      <a:alpha val="43137"/>
                    </a:srgbClr>
                  </a:outerShdw>
                </a:effectLst>
              </a:rPr>
              <a:t> may slow the rate of corpse’s decomposition by reducing populations of </a:t>
            </a:r>
            <a:r>
              <a:rPr lang="en-US" sz="2400" b="1" dirty="0" err="1" smtClean="0">
                <a:solidFill>
                  <a:srgbClr val="FFFF00"/>
                </a:solidFill>
                <a:effectLst>
                  <a:outerShdw blurRad="38100" dist="38100" dir="2700000" algn="tl">
                    <a:srgbClr val="000000">
                      <a:alpha val="43137"/>
                    </a:srgbClr>
                  </a:outerShdw>
                </a:effectLst>
              </a:rPr>
              <a:t>necrophagous</a:t>
            </a:r>
            <a:r>
              <a:rPr lang="en-US" sz="2400" b="1" dirty="0" smtClean="0">
                <a:solidFill>
                  <a:srgbClr val="FFFF00"/>
                </a:solidFill>
                <a:effectLst>
                  <a:outerShdw blurRad="38100" dist="38100" dir="2700000" algn="tl">
                    <a:srgbClr val="000000">
                      <a:alpha val="43137"/>
                    </a:srgbClr>
                  </a:outerShdw>
                </a:effectLst>
              </a:rPr>
              <a:t> species.</a:t>
            </a:r>
          </a:p>
          <a:p>
            <a:pPr>
              <a:spcBef>
                <a:spcPct val="0"/>
              </a:spcBef>
            </a:pPr>
            <a:endParaRPr lang="en-US" sz="2400" b="1" u="sng" dirty="0" smtClean="0">
              <a:solidFill>
                <a:srgbClr val="FFFF00"/>
              </a:solidFill>
              <a:effectLst>
                <a:outerShdw blurRad="38100" dist="38100" dir="2700000" algn="tl">
                  <a:srgbClr val="000000">
                    <a:alpha val="43137"/>
                  </a:srgbClr>
                </a:outerShdw>
              </a:effectLst>
            </a:endParaRPr>
          </a:p>
          <a:p>
            <a:pPr>
              <a:spcBef>
                <a:spcPct val="0"/>
              </a:spcBef>
            </a:pPr>
            <a:r>
              <a:rPr lang="en-US" sz="2400" b="1" u="sng" dirty="0" smtClean="0">
                <a:solidFill>
                  <a:srgbClr val="FFFF00"/>
                </a:solidFill>
                <a:effectLst>
                  <a:outerShdw blurRad="38100" dist="38100" dir="2700000" algn="tl">
                    <a:srgbClr val="000000">
                      <a:alpha val="43137"/>
                    </a:srgbClr>
                  </a:outerShdw>
                </a:effectLst>
              </a:rPr>
              <a:t>Parasites </a:t>
            </a:r>
            <a:r>
              <a:rPr lang="en-US" sz="2400" b="1" u="sng" dirty="0" smtClean="0">
                <a:solidFill>
                  <a:srgbClr val="FFFF00"/>
                </a:solidFill>
                <a:effectLst>
                  <a:outerShdw blurRad="38100" dist="38100" dir="2700000" algn="tl">
                    <a:srgbClr val="000000">
                      <a:alpha val="43137"/>
                    </a:srgbClr>
                  </a:outerShdw>
                </a:effectLst>
              </a:rPr>
              <a:t>and Predators</a:t>
            </a:r>
            <a:r>
              <a:rPr lang="en-US" sz="2400" b="1" dirty="0" smtClean="0">
                <a:solidFill>
                  <a:srgbClr val="FFFF00"/>
                </a:solidFill>
                <a:effectLst>
                  <a:outerShdw blurRad="38100" dist="38100" dir="2700000" algn="tl">
                    <a:srgbClr val="000000">
                      <a:alpha val="43137"/>
                    </a:srgbClr>
                  </a:outerShdw>
                </a:effectLst>
              </a:rPr>
              <a:t> - beetles, true flies and wasps that parasitize immature flies.</a:t>
            </a:r>
          </a:p>
          <a:p>
            <a:pPr>
              <a:spcBef>
                <a:spcPct val="0"/>
              </a:spcBef>
            </a:pPr>
            <a:endParaRPr lang="en-US" sz="2400" b="1" u="sng" dirty="0" smtClean="0">
              <a:solidFill>
                <a:srgbClr val="FFFF00"/>
              </a:solidFill>
              <a:effectLst>
                <a:outerShdw blurRad="38100" dist="38100" dir="2700000" algn="tl">
                  <a:srgbClr val="000000">
                    <a:alpha val="43137"/>
                  </a:srgbClr>
                </a:outerShdw>
              </a:effectLst>
            </a:endParaRPr>
          </a:p>
          <a:p>
            <a:pPr>
              <a:spcBef>
                <a:spcPct val="0"/>
              </a:spcBef>
            </a:pPr>
            <a:r>
              <a:rPr lang="en-US" sz="2400" b="1" u="sng" dirty="0" smtClean="0">
                <a:solidFill>
                  <a:srgbClr val="FFFF00"/>
                </a:solidFill>
                <a:effectLst>
                  <a:outerShdw blurRad="38100" dist="38100" dir="2700000" algn="tl">
                    <a:srgbClr val="000000">
                      <a:alpha val="43137"/>
                    </a:srgbClr>
                  </a:outerShdw>
                </a:effectLst>
              </a:rPr>
              <a:t>Incidentals</a:t>
            </a:r>
            <a:r>
              <a:rPr lang="en-US" sz="2400" b="1" dirty="0" smtClean="0">
                <a:solidFill>
                  <a:srgbClr val="FFFF00"/>
                </a:solidFill>
                <a:effectLst>
                  <a:outerShdw blurRad="38100" dist="38100" dir="2700000" algn="tl">
                    <a:srgbClr val="000000">
                      <a:alpha val="43137"/>
                    </a:srgbClr>
                  </a:outerShdw>
                </a:effectLst>
              </a:rPr>
              <a:t> </a:t>
            </a:r>
            <a:r>
              <a:rPr lang="en-US" sz="2400" b="1" dirty="0" smtClean="0">
                <a:solidFill>
                  <a:srgbClr val="FFFF00"/>
                </a:solidFill>
                <a:effectLst>
                  <a:outerShdw blurRad="38100" dist="38100" dir="2700000" algn="tl">
                    <a:srgbClr val="000000">
                      <a:alpha val="43137"/>
                    </a:srgbClr>
                  </a:outerShdw>
                </a:effectLst>
              </a:rPr>
              <a:t>– pill bugs, spiders, mites, centipedes that use the corpse as an extension of their normal habitat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p:cTn id="13" dur="5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536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 calcmode="lin" valueType="num">
                                      <p:cBhvr>
                                        <p:cTn id="19" dur="500" fill="hold"/>
                                        <p:tgtEl>
                                          <p:spTgt spid="1536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536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5363">
                                            <p:txEl>
                                              <p:pRg st="6" end="6"/>
                                            </p:txEl>
                                          </p:spTgt>
                                        </p:tgtEl>
                                        <p:attrNameLst>
                                          <p:attrName>style.visibility</p:attrName>
                                        </p:attrNameLst>
                                      </p:cBhvr>
                                      <p:to>
                                        <p:strVal val="visible"/>
                                      </p:to>
                                    </p:set>
                                    <p:anim calcmode="lin" valueType="num">
                                      <p:cBhvr>
                                        <p:cTn id="25" dur="500" fill="hold"/>
                                        <p:tgtEl>
                                          <p:spTgt spid="15363">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1536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srcRect l="2500" r="5000"/>
          <a:stretch>
            <a:fillRect/>
          </a:stretch>
        </p:blipFill>
        <p:spPr bwMode="auto">
          <a:xfrm>
            <a:off x="228600" y="533400"/>
            <a:ext cx="8693150"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7107</TotalTime>
  <Words>1139</Words>
  <Application>Microsoft Office PowerPoint</Application>
  <PresentationFormat>On-screen Show (4:3)</PresentationFormat>
  <Paragraphs>125</Paragraphs>
  <Slides>27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Tahoma</vt:lpstr>
      <vt:lpstr>Informal Roman</vt:lpstr>
      <vt:lpstr>Verdana</vt:lpstr>
      <vt:lpstr>Technic</vt:lpstr>
      <vt:lpstr>Forensic                    Entomology</vt:lpstr>
      <vt:lpstr>Slide 2</vt:lpstr>
      <vt:lpstr>Insect Biology</vt:lpstr>
      <vt:lpstr>What is Forensic Entomology?</vt:lpstr>
      <vt:lpstr>Most Important Environmental Factors in Corpse Decay</vt:lpstr>
      <vt:lpstr>Postmortem interval (PMI)</vt:lpstr>
      <vt:lpstr>Forensic Entomology is Applied Biology </vt:lpstr>
      <vt:lpstr>Ecology of Decomposition</vt:lpstr>
      <vt:lpstr>Slide 9</vt:lpstr>
      <vt:lpstr>Forensic Entomology: Flies</vt:lpstr>
      <vt:lpstr>Blowfly Larvae</vt:lpstr>
      <vt:lpstr>Forensic Entomology: Flies</vt:lpstr>
      <vt:lpstr>Forensic Entomology Carrion beetles</vt:lpstr>
      <vt:lpstr>Slide 14</vt:lpstr>
      <vt:lpstr>Forensic Entomology: Beetles</vt:lpstr>
      <vt:lpstr>Hister Beetles Prey on Blowfly Larvae</vt:lpstr>
      <vt:lpstr>Slide 17</vt:lpstr>
      <vt:lpstr>Five Stages of Decomposition Fueled by Insect Activity.</vt:lpstr>
      <vt:lpstr>Fresh</vt:lpstr>
      <vt:lpstr>Bloat</vt:lpstr>
      <vt:lpstr>Decay</vt:lpstr>
      <vt:lpstr>Post-Decay</vt:lpstr>
      <vt:lpstr>Dry (Skeletal)</vt:lpstr>
      <vt:lpstr>Slide 24</vt:lpstr>
      <vt:lpstr>Interesting and True …</vt:lpstr>
      <vt:lpstr>Slide 26</vt:lpstr>
      <vt:lpstr>Slide 27</vt:lpstr>
    </vt:vector>
  </TitlesOfParts>
  <Company>Marshall University - COS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Entomology</dc:title>
  <dc:creator>user</dc:creator>
  <cp:lastModifiedBy> markwagner78</cp:lastModifiedBy>
  <cp:revision>44</cp:revision>
  <dcterms:created xsi:type="dcterms:W3CDTF">2008-03-05T03:21:33Z</dcterms:created>
  <dcterms:modified xsi:type="dcterms:W3CDTF">2008-08-08T17:22:54Z</dcterms:modified>
</cp:coreProperties>
</file>