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61" r:id="rId2"/>
    <p:sldId id="442" r:id="rId3"/>
    <p:sldId id="443" r:id="rId4"/>
    <p:sldId id="462" r:id="rId5"/>
    <p:sldId id="444" r:id="rId6"/>
    <p:sldId id="445" r:id="rId7"/>
    <p:sldId id="446" r:id="rId8"/>
    <p:sldId id="447" r:id="rId9"/>
    <p:sldId id="450" r:id="rId10"/>
    <p:sldId id="455" r:id="rId11"/>
    <p:sldId id="449" r:id="rId12"/>
    <p:sldId id="448" r:id="rId13"/>
    <p:sldId id="437" r:id="rId14"/>
    <p:sldId id="458" r:id="rId15"/>
    <p:sldId id="459" r:id="rId16"/>
    <p:sldId id="460" r:id="rId17"/>
    <p:sldId id="451" r:id="rId18"/>
    <p:sldId id="439" r:id="rId19"/>
    <p:sldId id="440" r:id="rId20"/>
    <p:sldId id="441" r:id="rId21"/>
    <p:sldId id="452" r:id="rId22"/>
    <p:sldId id="453" r:id="rId23"/>
    <p:sldId id="456" r:id="rId24"/>
    <p:sldId id="457" r:id="rId25"/>
    <p:sldId id="399" r:id="rId26"/>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Comic Sans MS" pitchFamily="66" charset="0"/>
        <a:ea typeface="ＭＳ Ｐゴシック" charset="-128"/>
        <a:cs typeface="+mn-cs"/>
      </a:defRPr>
    </a:lvl1pPr>
    <a:lvl2pPr marL="457200" algn="l" rtl="0" fontAlgn="base">
      <a:spcBef>
        <a:spcPct val="0"/>
      </a:spcBef>
      <a:spcAft>
        <a:spcPct val="0"/>
      </a:spcAft>
      <a:defRPr sz="2400" kern="1200">
        <a:solidFill>
          <a:schemeClr val="tx1"/>
        </a:solidFill>
        <a:latin typeface="Comic Sans MS" pitchFamily="66" charset="0"/>
        <a:ea typeface="ＭＳ Ｐゴシック" charset="-128"/>
        <a:cs typeface="+mn-cs"/>
      </a:defRPr>
    </a:lvl2pPr>
    <a:lvl3pPr marL="914400" algn="l" rtl="0" fontAlgn="base">
      <a:spcBef>
        <a:spcPct val="0"/>
      </a:spcBef>
      <a:spcAft>
        <a:spcPct val="0"/>
      </a:spcAft>
      <a:defRPr sz="2400" kern="1200">
        <a:solidFill>
          <a:schemeClr val="tx1"/>
        </a:solidFill>
        <a:latin typeface="Comic Sans MS" pitchFamily="66" charset="0"/>
        <a:ea typeface="ＭＳ Ｐゴシック" charset="-128"/>
        <a:cs typeface="+mn-cs"/>
      </a:defRPr>
    </a:lvl3pPr>
    <a:lvl4pPr marL="1371600" algn="l" rtl="0" fontAlgn="base">
      <a:spcBef>
        <a:spcPct val="0"/>
      </a:spcBef>
      <a:spcAft>
        <a:spcPct val="0"/>
      </a:spcAft>
      <a:defRPr sz="2400" kern="1200">
        <a:solidFill>
          <a:schemeClr val="tx1"/>
        </a:solidFill>
        <a:latin typeface="Comic Sans MS" pitchFamily="66" charset="0"/>
        <a:ea typeface="ＭＳ Ｐゴシック" charset="-128"/>
        <a:cs typeface="+mn-cs"/>
      </a:defRPr>
    </a:lvl4pPr>
    <a:lvl5pPr marL="1828800" algn="l" rtl="0" fontAlgn="base">
      <a:spcBef>
        <a:spcPct val="0"/>
      </a:spcBef>
      <a:spcAft>
        <a:spcPct val="0"/>
      </a:spcAft>
      <a:defRPr sz="2400" kern="1200">
        <a:solidFill>
          <a:schemeClr val="tx1"/>
        </a:solidFill>
        <a:latin typeface="Comic Sans MS" pitchFamily="66" charset="0"/>
        <a:ea typeface="ＭＳ Ｐゴシック" charset="-128"/>
        <a:cs typeface="+mn-cs"/>
      </a:defRPr>
    </a:lvl5pPr>
    <a:lvl6pPr marL="2286000" algn="l" defTabSz="914400" rtl="0" eaLnBrk="1" latinLnBrk="0" hangingPunct="1">
      <a:defRPr sz="2400" kern="1200">
        <a:solidFill>
          <a:schemeClr val="tx1"/>
        </a:solidFill>
        <a:latin typeface="Comic Sans MS" pitchFamily="66" charset="0"/>
        <a:ea typeface="ＭＳ Ｐゴシック" charset="-128"/>
        <a:cs typeface="+mn-cs"/>
      </a:defRPr>
    </a:lvl6pPr>
    <a:lvl7pPr marL="2743200" algn="l" defTabSz="914400" rtl="0" eaLnBrk="1" latinLnBrk="0" hangingPunct="1">
      <a:defRPr sz="2400" kern="1200">
        <a:solidFill>
          <a:schemeClr val="tx1"/>
        </a:solidFill>
        <a:latin typeface="Comic Sans MS" pitchFamily="66" charset="0"/>
        <a:ea typeface="ＭＳ Ｐゴシック" charset="-128"/>
        <a:cs typeface="+mn-cs"/>
      </a:defRPr>
    </a:lvl7pPr>
    <a:lvl8pPr marL="3200400" algn="l" defTabSz="914400" rtl="0" eaLnBrk="1" latinLnBrk="0" hangingPunct="1">
      <a:defRPr sz="2400" kern="1200">
        <a:solidFill>
          <a:schemeClr val="tx1"/>
        </a:solidFill>
        <a:latin typeface="Comic Sans MS" pitchFamily="66" charset="0"/>
        <a:ea typeface="ＭＳ Ｐゴシック" charset="-128"/>
        <a:cs typeface="+mn-cs"/>
      </a:defRPr>
    </a:lvl8pPr>
    <a:lvl9pPr marL="3657600" algn="l" defTabSz="914400" rtl="0" eaLnBrk="1" latinLnBrk="0" hangingPunct="1">
      <a:defRPr sz="2400" kern="1200">
        <a:solidFill>
          <a:schemeClr val="tx1"/>
        </a:solidFill>
        <a:latin typeface="Comic Sans MS" pitchFamily="66"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52E"/>
    <a:srgbClr val="3E4554"/>
    <a:srgbClr val="3D4B5D"/>
    <a:srgbClr val="660033"/>
    <a:srgbClr val="FFFFFF"/>
    <a:srgbClr val="800000"/>
    <a:srgbClr val="E7B7E4"/>
    <a:srgbClr val="CEF9A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8" d="100"/>
          <a:sy n="88" d="100"/>
        </p:scale>
        <p:origin x="-96" y="-444"/>
      </p:cViewPr>
      <p:guideLst>
        <p:guide orient="horz" pos="1568"/>
        <p:guide orient="horz" pos="884"/>
        <p:guide orient="horz" pos="2016"/>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328"/>
    </p:cViewPr>
  </p:sorterViewPr>
  <p:notesViewPr>
    <p:cSldViewPr snapToGrid="0">
      <p:cViewPr varScale="1">
        <p:scale>
          <a:sx n="62" d="100"/>
          <a:sy n="62" d="100"/>
        </p:scale>
        <p:origin x="-1656" y="-72"/>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p>
        </p:txBody>
      </p:sp>
      <p:sp>
        <p:nvSpPr>
          <p:cNvPr id="62467"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p>
        </p:txBody>
      </p:sp>
      <p:sp>
        <p:nvSpPr>
          <p:cNvPr id="62468"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p>
        </p:txBody>
      </p:sp>
      <p:sp>
        <p:nvSpPr>
          <p:cNvPr id="62469"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CF14BDC1-67C1-483F-A6B8-1656E0DC33F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p>
        </p:txBody>
      </p:sp>
      <p:sp>
        <p:nvSpPr>
          <p:cNvPr id="262147"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p>
        </p:txBody>
      </p:sp>
      <p:sp>
        <p:nvSpPr>
          <p:cNvPr id="1434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262149"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2150"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p>
        </p:txBody>
      </p:sp>
      <p:sp>
        <p:nvSpPr>
          <p:cNvPr id="262151"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1A50B486-B02B-4D44-8831-4596ACEB560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A4BC7-39D4-4868-8D09-BFA7198269F1}" type="slidenum">
              <a:rPr lang="en-US"/>
              <a:pPr/>
              <a:t>10</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t>Simon Baker, Robotics Institute, Carnegie Mellon University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1F110E2-CB4D-42AD-BCF4-68B5CC2820D3}" type="slidenum">
              <a:rPr lang="en-US"/>
              <a:pPr/>
              <a:t>13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25513" y="4378325"/>
            <a:ext cx="5083175" cy="4149725"/>
          </a:xfrm>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74AF6-93BF-4955-BA92-9EF5D8627D13}" type="slidenum">
              <a:rPr lang="en-US"/>
              <a:pPr/>
              <a:t>16</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According to Peter Higgins, a biometrics consultant, the most widespread use of iris biometrics to date has been in Afghanistan, where the United Nations High Commissioner for Refugees (UNHCR) is using iris scans to attempt to prevent refugees from collecting benefits more than once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04A86E0-E9FE-4859-A17F-A5444DE2F413}" type="slidenum">
              <a:rPr lang="en-US"/>
              <a:pPr/>
              <a:t>18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25513" y="4378325"/>
            <a:ext cx="5083175" cy="4149725"/>
          </a:xfrm>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51A2F8B-C064-419E-9BE2-B73471B8524D}" type="slidenum">
              <a:rPr lang="en-US"/>
              <a:pPr/>
              <a:t>25</a:t>
            </a:fld>
            <a:endParaRPr lang="en-US"/>
          </a:p>
        </p:txBody>
      </p:sp>
      <p:sp>
        <p:nvSpPr>
          <p:cNvPr id="64515" name="Rectangle 2"/>
          <p:cNvSpPr>
            <a:spLocks noGrp="1" noRot="1" noChangeAspect="1" noChangeArrowheads="1" noTextEdit="1"/>
          </p:cNvSpPr>
          <p:nvPr>
            <p:ph type="sldImg"/>
          </p:nvPr>
        </p:nvSpPr>
        <p:spPr>
          <a:xfrm>
            <a:off x="1163638" y="692150"/>
            <a:ext cx="4610100" cy="3457575"/>
          </a:xfrm>
          <a:solidFill>
            <a:srgbClr val="FFFFFF"/>
          </a:solidFill>
          <a:ln/>
        </p:spPr>
      </p:sp>
      <p:sp>
        <p:nvSpPr>
          <p:cNvPr id="64516" name="Rectangle 3"/>
          <p:cNvSpPr>
            <a:spLocks noGrp="1" noChangeArrowheads="1"/>
          </p:cNvSpPr>
          <p:nvPr>
            <p:ph type="body" idx="1"/>
          </p:nvPr>
        </p:nvSpPr>
        <p:spPr>
          <a:xfrm>
            <a:off x="925513" y="4378325"/>
            <a:ext cx="5083175" cy="4149725"/>
          </a:xfrm>
          <a:solidFill>
            <a:srgbClr val="FFFFFF"/>
          </a:solidFill>
          <a:ln>
            <a:solidFill>
              <a:srgbClr val="000000"/>
            </a:solidFill>
          </a:ln>
        </p:spPr>
        <p:txBody>
          <a:bodyPr lIns="92309" tIns="46154" rIns="92309" bIns="46154"/>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5"/>
          <p:cNvSpPr txBox="1">
            <a:spLocks noChangeArrowheads="1"/>
          </p:cNvSpPr>
          <p:nvPr userDrawn="1"/>
        </p:nvSpPr>
        <p:spPr bwMode="auto">
          <a:xfrm>
            <a:off x="8143875" y="6542088"/>
            <a:ext cx="641350" cy="214312"/>
          </a:xfrm>
          <a:prstGeom prst="rect">
            <a:avLst/>
          </a:prstGeom>
          <a:noFill/>
          <a:ln w="9525">
            <a:noFill/>
            <a:miter lim="800000"/>
            <a:headEnd/>
            <a:tailEnd/>
          </a:ln>
          <a:effectLst/>
        </p:spPr>
        <p:txBody>
          <a:bodyPr wrap="none">
            <a:spAutoFit/>
          </a:bodyPr>
          <a:lstStyle/>
          <a:p>
            <a:pPr algn="r"/>
            <a:r>
              <a:rPr lang="en-US" sz="800">
                <a:solidFill>
                  <a:schemeClr val="bg2"/>
                </a:solidFill>
                <a:latin typeface="Verdana" pitchFamily="34" charset="0"/>
              </a:rPr>
              <a:t>Page </a:t>
            </a:r>
            <a:fld id="{6E44A743-F82C-4A60-B262-45EF43A45CCA}" type="slidenum">
              <a:rPr lang="en-US" sz="800">
                <a:solidFill>
                  <a:schemeClr val="bg2"/>
                </a:solidFill>
                <a:latin typeface="Verdana" pitchFamily="34" charset="0"/>
              </a:rPr>
              <a:pPr algn="r"/>
              <a:t>‹#›</a:t>
            </a:fld>
            <a:endParaRPr lang="en-US" sz="800">
              <a:solidFill>
                <a:schemeClr val="bg2"/>
              </a:solidFill>
              <a:latin typeface="Verdana" pitchFamily="34" charset="0"/>
            </a:endParaRPr>
          </a:p>
        </p:txBody>
      </p:sp>
      <p:sp>
        <p:nvSpPr>
          <p:cNvPr id="64519" name="Rectangle 7"/>
          <p:cNvSpPr>
            <a:spLocks noGrp="1" noChangeArrowheads="1"/>
          </p:cNvSpPr>
          <p:nvPr>
            <p:ph type="subTitle" idx="1"/>
          </p:nvPr>
        </p:nvSpPr>
        <p:spPr>
          <a:xfrm>
            <a:off x="1381125" y="3526633"/>
            <a:ext cx="6400800" cy="374650"/>
          </a:xfrm>
        </p:spPr>
        <p:txBody>
          <a:bodyPr/>
          <a:lstStyle>
            <a:lvl1pPr marL="0" indent="0" algn="ctr">
              <a:buFontTx/>
              <a:buNone/>
              <a:defRPr sz="2000" b="1"/>
            </a:lvl1pPr>
          </a:lstStyle>
          <a:p>
            <a:r>
              <a:rPr lang="en-US"/>
              <a:t>Click to edit Master subtitle style</a:t>
            </a:r>
          </a:p>
        </p:txBody>
      </p:sp>
      <p:sp>
        <p:nvSpPr>
          <p:cNvPr id="64521" name="Rectangle 9"/>
          <p:cNvSpPr>
            <a:spLocks noGrp="1" noChangeArrowheads="1"/>
          </p:cNvSpPr>
          <p:nvPr>
            <p:ph type="ctrTitle"/>
          </p:nvPr>
        </p:nvSpPr>
        <p:spPr>
          <a:xfrm>
            <a:off x="695325" y="1942549"/>
            <a:ext cx="7772400" cy="687387"/>
          </a:xfrm>
        </p:spPr>
        <p:txBody>
          <a:bodyPr/>
          <a:lstStyle>
            <a:lvl1pPr algn="ctr">
              <a:defRPr sz="4400">
                <a:effectLst/>
              </a:defRPr>
            </a:lvl1pPr>
          </a:lstStyle>
          <a:p>
            <a:r>
              <a:rPr lang="en-US"/>
              <a:t>Click to edit Master title style</a:t>
            </a:r>
          </a:p>
        </p:txBody>
      </p:sp>
      <p:sp>
        <p:nvSpPr>
          <p:cNvPr id="5" name="Rectangle 2"/>
          <p:cNvSpPr>
            <a:spLocks noGrp="1" noChangeArrowheads="1"/>
          </p:cNvSpPr>
          <p:nvPr>
            <p:ph type="dt" sz="half" idx="10"/>
          </p:nvPr>
        </p:nvSpPr>
        <p:spPr>
          <a:xfrm>
            <a:off x="457200" y="6245225"/>
            <a:ext cx="2133600" cy="476250"/>
          </a:xfrm>
        </p:spPr>
        <p:txBody>
          <a:bodyPr/>
          <a:lstStyle>
            <a:lvl1pPr>
              <a:defRPr/>
            </a:lvl1pPr>
          </a:lstStyle>
          <a:p>
            <a:endParaRPr lang="en-US"/>
          </a:p>
        </p:txBody>
      </p:sp>
      <p:sp>
        <p:nvSpPr>
          <p:cNvPr id="6" name="Rectangle 3"/>
          <p:cNvSpPr>
            <a:spLocks noGrp="1" noChangeArrowheads="1"/>
          </p:cNvSpPr>
          <p:nvPr>
            <p:ph type="ftr" sz="quarter" idx="11"/>
          </p:nvPr>
        </p:nvSpPr>
        <p:spPr/>
        <p:txBody>
          <a:bodyPr/>
          <a:lstStyle>
            <a:lvl1pPr>
              <a:defRPr/>
            </a:lvl1pPr>
          </a:lstStyle>
          <a:p>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E191BDD-D3D0-487C-97B7-A85FFE2535C4}"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76200"/>
            <a:ext cx="22098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8275" y="76200"/>
            <a:ext cx="64770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0C5E40-0D8E-4B78-880C-EDC7232E4600}"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1066800"/>
            <a:ext cx="1905000" cy="457200"/>
          </a:xfrm>
        </p:spPr>
        <p:txBody>
          <a:bodyPr/>
          <a:lstStyle>
            <a:lvl1pPr>
              <a:defRPr/>
            </a:lvl1pPr>
          </a:lstStyle>
          <a:p>
            <a:r>
              <a:rPr lang="en-US"/>
              <a:t>#</a:t>
            </a:r>
            <a:fld id="{9C895C90-A730-42BB-8C19-61907FE486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F04A24-9325-406F-8359-F402F6710047}"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DF72DD-4D38-436D-8FE8-8FD481215160}"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16000"/>
            <a:ext cx="4038600" cy="511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16000"/>
            <a:ext cx="4038600" cy="511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4E1298E-9CA2-4CC8-846A-8E926C66F145}"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D71643D-88FD-47E0-A10A-7AE41F3DAC7F}"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976CE5F-2D0F-4F4B-940B-6A4F7487B2BD}"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BDCFE36-F74E-4ED6-BE96-2FFF73CE8FD2}"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0F85AC7-2CD3-4FAD-9D59-D44FA195A632}"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75B59FA-5892-4DCF-B181-2BE1E06DFC42}"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579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fld id="{8E38A718-0756-4BB1-8205-8BAE83481A3D}" type="slidenum">
              <a:rPr lang="en-US"/>
              <a:pPr/>
              <a:t>‹#›</a:t>
            </a:fld>
            <a:endParaRPr lang="en-US"/>
          </a:p>
        </p:txBody>
      </p:sp>
      <p:sp>
        <p:nvSpPr>
          <p:cNvPr id="2" name="Rectangle 3"/>
          <p:cNvSpPr>
            <a:spLocks noGrp="1" noChangeArrowheads="1"/>
          </p:cNvSpPr>
          <p:nvPr>
            <p:ph type="body" idx="1"/>
          </p:nvPr>
        </p:nvSpPr>
        <p:spPr bwMode="auto">
          <a:xfrm>
            <a:off x="457200" y="1016000"/>
            <a:ext cx="8229600" cy="511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 name="Title Placeholder 2"/>
          <p:cNvSpPr>
            <a:spLocks noGrp="1" noChangeArrowheads="1"/>
          </p:cNvSpPr>
          <p:nvPr>
            <p:ph type="title"/>
          </p:nvPr>
        </p:nvSpPr>
        <p:spPr bwMode="auto">
          <a:xfrm>
            <a:off x="168275" y="76200"/>
            <a:ext cx="8839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8" name="Text Box 14"/>
          <p:cNvSpPr txBox="1">
            <a:spLocks noChangeArrowheads="1"/>
          </p:cNvSpPr>
          <p:nvPr userDrawn="1"/>
        </p:nvSpPr>
        <p:spPr bwMode="auto">
          <a:xfrm>
            <a:off x="8143875" y="6542088"/>
            <a:ext cx="641350" cy="214312"/>
          </a:xfrm>
          <a:prstGeom prst="rect">
            <a:avLst/>
          </a:prstGeom>
          <a:noFill/>
          <a:ln w="9525">
            <a:noFill/>
            <a:miter lim="800000"/>
            <a:headEnd/>
            <a:tailEnd/>
          </a:ln>
          <a:effectLst/>
        </p:spPr>
        <p:txBody>
          <a:bodyPr wrap="none">
            <a:spAutoFit/>
          </a:bodyPr>
          <a:lstStyle/>
          <a:p>
            <a:pPr algn="r"/>
            <a:r>
              <a:rPr lang="en-US" sz="800">
                <a:solidFill>
                  <a:schemeClr val="bg2"/>
                </a:solidFill>
                <a:latin typeface="Verdana" pitchFamily="34" charset="0"/>
              </a:rPr>
              <a:t>Page </a:t>
            </a:r>
            <a:fld id="{12E6E5E5-D910-41C0-ABD0-4E6C101E5F99}" type="slidenum">
              <a:rPr lang="en-US" sz="800">
                <a:solidFill>
                  <a:schemeClr val="bg2"/>
                </a:solidFill>
                <a:latin typeface="Verdana" pitchFamily="34" charset="0"/>
              </a:rPr>
              <a:pPr algn="r"/>
              <a:t>‹#›</a:t>
            </a:fld>
            <a:endParaRPr lang="en-US" sz="800">
              <a:solidFill>
                <a:schemeClr val="bg2"/>
              </a:solidFill>
              <a:latin typeface="Verdana" pitchFamily="34" charset="0"/>
            </a:endParaRPr>
          </a:p>
        </p:txBody>
      </p:sp>
    </p:spTree>
  </p:cSld>
  <p:clrMap bg1="dk1" tx1="lt1" bg2="dk2" tx2="lt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4" r:id="rId12"/>
  </p:sldLayoutIdLst>
  <p:transition/>
  <p:timing>
    <p:tnLst>
      <p:par>
        <p:cTn id="1" dur="indefinite" restart="never" nodeType="tmRoot"/>
      </p:par>
    </p:tnLst>
  </p:timing>
  <p:txStyles>
    <p:titleStyle>
      <a:lvl1pPr algn="l" rtl="0" eaLnBrk="0" fontAlgn="base" hangingPunct="0">
        <a:spcBef>
          <a:spcPct val="0"/>
        </a:spcBef>
        <a:spcAft>
          <a:spcPct val="0"/>
        </a:spcAft>
        <a:defRPr sz="3200">
          <a:solidFill>
            <a:srgbClr val="F5FDA5"/>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rgbClr val="F5FDA5"/>
          </a:solidFill>
          <a:effectLst>
            <a:outerShdw blurRad="38100" dist="38100" dir="2700000" algn="tl">
              <a:srgbClr val="FFFFFF"/>
            </a:outerShdw>
          </a:effectLst>
          <a:latin typeface="Comic Sans MS" pitchFamily="96" charset="0"/>
          <a:ea typeface="ＭＳ Ｐゴシック" charset="-128"/>
          <a:cs typeface="ＭＳ Ｐゴシック" charset="-128"/>
        </a:defRPr>
      </a:lvl2pPr>
      <a:lvl3pPr algn="l" rtl="0" eaLnBrk="0" fontAlgn="base" hangingPunct="0">
        <a:spcBef>
          <a:spcPct val="0"/>
        </a:spcBef>
        <a:spcAft>
          <a:spcPct val="0"/>
        </a:spcAft>
        <a:defRPr sz="3200">
          <a:solidFill>
            <a:srgbClr val="F5FDA5"/>
          </a:solidFill>
          <a:effectLst>
            <a:outerShdw blurRad="38100" dist="38100" dir="2700000" algn="tl">
              <a:srgbClr val="FFFFFF"/>
            </a:outerShdw>
          </a:effectLst>
          <a:latin typeface="Comic Sans MS" pitchFamily="96" charset="0"/>
          <a:ea typeface="ＭＳ Ｐゴシック" charset="-128"/>
          <a:cs typeface="ＭＳ Ｐゴシック" charset="-128"/>
        </a:defRPr>
      </a:lvl3pPr>
      <a:lvl4pPr algn="l" rtl="0" eaLnBrk="0" fontAlgn="base" hangingPunct="0">
        <a:spcBef>
          <a:spcPct val="0"/>
        </a:spcBef>
        <a:spcAft>
          <a:spcPct val="0"/>
        </a:spcAft>
        <a:defRPr sz="3200">
          <a:solidFill>
            <a:srgbClr val="F5FDA5"/>
          </a:solidFill>
          <a:effectLst>
            <a:outerShdw blurRad="38100" dist="38100" dir="2700000" algn="tl">
              <a:srgbClr val="FFFFFF"/>
            </a:outerShdw>
          </a:effectLst>
          <a:latin typeface="Comic Sans MS" pitchFamily="96" charset="0"/>
          <a:ea typeface="ＭＳ Ｐゴシック" charset="-128"/>
          <a:cs typeface="ＭＳ Ｐゴシック" charset="-128"/>
        </a:defRPr>
      </a:lvl4pPr>
      <a:lvl5pPr algn="l" rtl="0" eaLnBrk="0" fontAlgn="base" hangingPunct="0">
        <a:spcBef>
          <a:spcPct val="0"/>
        </a:spcBef>
        <a:spcAft>
          <a:spcPct val="0"/>
        </a:spcAft>
        <a:defRPr sz="3200">
          <a:solidFill>
            <a:srgbClr val="F5FDA5"/>
          </a:solidFill>
          <a:effectLst>
            <a:outerShdw blurRad="38100" dist="38100" dir="2700000" algn="tl">
              <a:srgbClr val="FFFFFF"/>
            </a:outerShdw>
          </a:effectLst>
          <a:latin typeface="Comic Sans MS" pitchFamily="96" charset="0"/>
          <a:ea typeface="ＭＳ Ｐゴシック" charset="-128"/>
          <a:cs typeface="ＭＳ Ｐゴシック" charset="-128"/>
        </a:defRPr>
      </a:lvl5pPr>
      <a:lvl6pPr marL="457200" algn="l" rtl="0" fontAlgn="base">
        <a:spcBef>
          <a:spcPct val="0"/>
        </a:spcBef>
        <a:spcAft>
          <a:spcPct val="0"/>
        </a:spcAft>
        <a:defRPr sz="3200">
          <a:solidFill>
            <a:srgbClr val="F5FDA5"/>
          </a:solidFill>
          <a:effectLst>
            <a:outerShdw blurRad="38100" dist="38100" dir="2700000" algn="tl">
              <a:srgbClr val="FFFFFF"/>
            </a:outerShdw>
          </a:effectLst>
          <a:latin typeface="Comic Sans MS" pitchFamily="96" charset="0"/>
        </a:defRPr>
      </a:lvl6pPr>
      <a:lvl7pPr marL="914400" algn="l" rtl="0" fontAlgn="base">
        <a:spcBef>
          <a:spcPct val="0"/>
        </a:spcBef>
        <a:spcAft>
          <a:spcPct val="0"/>
        </a:spcAft>
        <a:defRPr sz="3200">
          <a:solidFill>
            <a:srgbClr val="F5FDA5"/>
          </a:solidFill>
          <a:effectLst>
            <a:outerShdw blurRad="38100" dist="38100" dir="2700000" algn="tl">
              <a:srgbClr val="FFFFFF"/>
            </a:outerShdw>
          </a:effectLst>
          <a:latin typeface="Comic Sans MS" pitchFamily="96" charset="0"/>
        </a:defRPr>
      </a:lvl7pPr>
      <a:lvl8pPr marL="1371600" algn="l" rtl="0" fontAlgn="base">
        <a:spcBef>
          <a:spcPct val="0"/>
        </a:spcBef>
        <a:spcAft>
          <a:spcPct val="0"/>
        </a:spcAft>
        <a:defRPr sz="3200">
          <a:solidFill>
            <a:srgbClr val="F5FDA5"/>
          </a:solidFill>
          <a:effectLst>
            <a:outerShdw blurRad="38100" dist="38100" dir="2700000" algn="tl">
              <a:srgbClr val="FFFFFF"/>
            </a:outerShdw>
          </a:effectLst>
          <a:latin typeface="Comic Sans MS" pitchFamily="96" charset="0"/>
        </a:defRPr>
      </a:lvl8pPr>
      <a:lvl9pPr marL="1828800" algn="l" rtl="0" fontAlgn="base">
        <a:spcBef>
          <a:spcPct val="0"/>
        </a:spcBef>
        <a:spcAft>
          <a:spcPct val="0"/>
        </a:spcAft>
        <a:defRPr sz="3200">
          <a:solidFill>
            <a:srgbClr val="F5FDA5"/>
          </a:solidFill>
          <a:effectLst>
            <a:outerShdw blurRad="38100" dist="38100" dir="2700000" algn="tl">
              <a:srgbClr val="FFFFFF"/>
            </a:outerShdw>
          </a:effectLst>
          <a:latin typeface="Comic Sans MS" pitchFamily="9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b/b0/Biometrics.jpg" TargetMode="External"/><Relationship Id="rId1" Type="http://schemas.openxmlformats.org/officeDocument/2006/relationships/slideLayout" Target="../slideLayouts/slideLayout1.xml"/><Relationship Id="rId4" Type="http://schemas.openxmlformats.org/officeDocument/2006/relationships/hyperlink" Target="http://en.wikipedia.org/wiki/Walt_Disney_Worl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en/3/32/Arch.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d/dc/Human_Iris_JD052007.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823341" y="616669"/>
            <a:ext cx="7772400" cy="687387"/>
          </a:xfrm>
        </p:spPr>
        <p:txBody>
          <a:bodyPr/>
          <a:lstStyle/>
          <a:p>
            <a:r>
              <a:rPr lang="en-US" dirty="0" smtClean="0"/>
              <a:t>Biometrics</a:t>
            </a:r>
            <a:endParaRPr lang="en-US" dirty="0"/>
          </a:p>
        </p:txBody>
      </p:sp>
      <p:pic>
        <p:nvPicPr>
          <p:cNvPr id="1026" name="Picture 2" descr="Image:Biometrics.jpg">
            <a:hlinkClick r:id="rId2"/>
          </p:cNvPr>
          <p:cNvPicPr>
            <a:picLocks noChangeAspect="1" noChangeArrowheads="1"/>
          </p:cNvPicPr>
          <p:nvPr/>
        </p:nvPicPr>
        <p:blipFill>
          <a:blip r:embed="rId3"/>
          <a:srcRect/>
          <a:stretch>
            <a:fillRect/>
          </a:stretch>
        </p:blipFill>
        <p:spPr bwMode="auto">
          <a:xfrm>
            <a:off x="2642615" y="1682400"/>
            <a:ext cx="3758185" cy="2818639"/>
          </a:xfrm>
          <a:prstGeom prst="rect">
            <a:avLst/>
          </a:prstGeom>
          <a:noFill/>
        </p:spPr>
      </p:pic>
      <p:sp>
        <p:nvSpPr>
          <p:cNvPr id="6" name="Rectangle 5"/>
          <p:cNvSpPr/>
          <p:nvPr/>
        </p:nvSpPr>
        <p:spPr>
          <a:xfrm>
            <a:off x="2688336" y="4773168"/>
            <a:ext cx="4023360" cy="954107"/>
          </a:xfrm>
          <a:prstGeom prst="rect">
            <a:avLst/>
          </a:prstGeom>
        </p:spPr>
        <p:txBody>
          <a:bodyPr wrap="square">
            <a:spAutoFit/>
          </a:bodyPr>
          <a:lstStyle/>
          <a:p>
            <a:r>
              <a:rPr lang="en-US" sz="1400" dirty="0" smtClean="0"/>
              <a:t>At </a:t>
            </a:r>
            <a:r>
              <a:rPr lang="en-US" sz="1400" dirty="0" smtClean="0">
                <a:hlinkClick r:id="rId4" action="ppaction://hlinkfile" tooltip="Walt Disney World"/>
              </a:rPr>
              <a:t>Walt Disney World</a:t>
            </a:r>
            <a:r>
              <a:rPr lang="en-US" sz="1400" dirty="0" smtClean="0"/>
              <a:t> biometric measurements are taken from the fingers of guests to ensure that the person's ticket is used by the same person from day to day</a:t>
            </a:r>
            <a:endParaRPr lang="en-US" sz="1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t>Face Recognition</a:t>
            </a:r>
          </a:p>
        </p:txBody>
      </p:sp>
      <p:pic>
        <p:nvPicPr>
          <p:cNvPr id="209923" name="Picture 3"/>
          <p:cNvPicPr>
            <a:picLocks noGrp="1" noChangeAspect="1" noChangeArrowheads="1"/>
          </p:cNvPicPr>
          <p:nvPr>
            <p:ph type="body" idx="1"/>
          </p:nvPr>
        </p:nvPicPr>
        <p:blipFill>
          <a:blip r:embed="rId3"/>
          <a:srcRect/>
          <a:stretch>
            <a:fillRect/>
          </a:stretch>
        </p:blipFill>
        <p:spPr>
          <a:xfrm>
            <a:off x="1524000" y="1371600"/>
            <a:ext cx="6248400" cy="4533900"/>
          </a:xfrm>
        </p:spPr>
      </p:pic>
      <p:sp>
        <p:nvSpPr>
          <p:cNvPr id="209924" name="Text Box 4"/>
          <p:cNvSpPr txBox="1">
            <a:spLocks noChangeArrowheads="1"/>
          </p:cNvSpPr>
          <p:nvPr/>
        </p:nvSpPr>
        <p:spPr bwMode="auto">
          <a:xfrm>
            <a:off x="1143000" y="6096000"/>
            <a:ext cx="6324600" cy="366713"/>
          </a:xfrm>
          <a:prstGeom prst="rect">
            <a:avLst/>
          </a:prstGeom>
          <a:noFill/>
          <a:ln w="9525">
            <a:noFill/>
            <a:miter lim="800000"/>
            <a:headEnd/>
            <a:tailEnd/>
          </a:ln>
          <a:effectLst/>
        </p:spPr>
        <p:txBody>
          <a:bodyPr>
            <a:spAutoFit/>
          </a:bodyPr>
          <a:lstStyle/>
          <a:p>
            <a:pPr>
              <a:spcBef>
                <a:spcPct val="50000"/>
              </a:spcBef>
            </a:pPr>
            <a:r>
              <a:rPr lang="en-US"/>
              <a:t>Model-Based Face recognition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r>
              <a:rPr lang="en-US"/>
              <a:t>#</a:t>
            </a:r>
            <a:fld id="{5F3817F1-1F6E-48C0-BBCB-6F2C554348D6}" type="slidenum">
              <a:rPr lang="en-US"/>
              <a:pPr/>
              <a:t>11</a:t>
            </a:fld>
            <a:endParaRPr lang="en-US"/>
          </a:p>
        </p:txBody>
      </p:sp>
      <p:sp>
        <p:nvSpPr>
          <p:cNvPr id="158724" name="Rectangle 4"/>
          <p:cNvSpPr>
            <a:spLocks noGrp="1" noChangeArrowheads="1"/>
          </p:cNvSpPr>
          <p:nvPr>
            <p:ph type="title"/>
          </p:nvPr>
        </p:nvSpPr>
        <p:spPr/>
        <p:txBody>
          <a:bodyPr/>
          <a:lstStyle/>
          <a:p>
            <a:r>
              <a:rPr lang="en-US"/>
              <a:t>Fingerprints - Acquisition</a:t>
            </a:r>
          </a:p>
        </p:txBody>
      </p:sp>
      <p:sp>
        <p:nvSpPr>
          <p:cNvPr id="158725" name="Rectangle 5"/>
          <p:cNvSpPr>
            <a:spLocks noGrp="1" noChangeArrowheads="1"/>
          </p:cNvSpPr>
          <p:nvPr>
            <p:ph type="body" sz="half" idx="1"/>
          </p:nvPr>
        </p:nvSpPr>
        <p:spPr/>
        <p:txBody>
          <a:bodyPr/>
          <a:lstStyle/>
          <a:p>
            <a:r>
              <a:rPr lang="en-US" sz="2800"/>
              <a:t>A fingerprint image is captured in one of two ways:</a:t>
            </a:r>
          </a:p>
          <a:p>
            <a:pPr lvl="1"/>
            <a:r>
              <a:rPr lang="en-US" sz="2400"/>
              <a:t>Scanning an inked impression of a finger</a:t>
            </a:r>
          </a:p>
          <a:p>
            <a:pPr lvl="1"/>
            <a:r>
              <a:rPr lang="en-US" sz="2400"/>
              <a:t>Using a live-scan fingerprint scanner.</a:t>
            </a:r>
          </a:p>
        </p:txBody>
      </p:sp>
      <p:pic>
        <p:nvPicPr>
          <p:cNvPr id="158727" name="Picture 7" descr="inked livescan fingerprint 1-5"/>
          <p:cNvPicPr>
            <a:picLocks noGrp="1" noChangeAspect="1" noChangeArrowheads="1"/>
          </p:cNvPicPr>
          <p:nvPr>
            <p:ph sz="half" idx="2"/>
          </p:nvPr>
        </p:nvPicPr>
        <p:blipFill>
          <a:blip r:embed="rId2"/>
          <a:srcRect/>
          <a:stretch>
            <a:fillRect/>
          </a:stretch>
        </p:blipFill>
        <p:spPr>
          <a:xfrm>
            <a:off x="4648200" y="3117850"/>
            <a:ext cx="3810000" cy="1839913"/>
          </a:xfrm>
          <a:noFill/>
          <a:ln/>
        </p:spPr>
      </p:pic>
      <p:sp>
        <p:nvSpPr>
          <p:cNvPr id="158728" name="Line 8"/>
          <p:cNvSpPr>
            <a:spLocks noChangeShapeType="1"/>
          </p:cNvSpPr>
          <p:nvPr/>
        </p:nvSpPr>
        <p:spPr bwMode="auto">
          <a:xfrm>
            <a:off x="3886200" y="3657600"/>
            <a:ext cx="685800" cy="0"/>
          </a:xfrm>
          <a:prstGeom prst="line">
            <a:avLst/>
          </a:prstGeom>
          <a:noFill/>
          <a:ln w="9525">
            <a:solidFill>
              <a:schemeClr val="tx1"/>
            </a:solidFill>
            <a:round/>
            <a:headEnd/>
            <a:tailEnd type="triangle" w="med" len="med"/>
          </a:ln>
          <a:effectLst/>
        </p:spPr>
        <p:txBody>
          <a:bodyPr/>
          <a:lstStyle/>
          <a:p>
            <a:endParaRPr lang="en-US"/>
          </a:p>
        </p:txBody>
      </p:sp>
      <p:grpSp>
        <p:nvGrpSpPr>
          <p:cNvPr id="2" name="Group 12"/>
          <p:cNvGrpSpPr>
            <a:grpSpLocks/>
          </p:cNvGrpSpPr>
          <p:nvPr/>
        </p:nvGrpSpPr>
        <p:grpSpPr bwMode="auto">
          <a:xfrm>
            <a:off x="2895600" y="5029200"/>
            <a:ext cx="4495800" cy="457200"/>
            <a:chOff x="1824" y="3168"/>
            <a:chExt cx="2832" cy="288"/>
          </a:xfrm>
        </p:grpSpPr>
        <p:sp>
          <p:nvSpPr>
            <p:cNvPr id="158729" name="Line 9"/>
            <p:cNvSpPr>
              <a:spLocks noChangeShapeType="1"/>
            </p:cNvSpPr>
            <p:nvPr/>
          </p:nvSpPr>
          <p:spPr bwMode="auto">
            <a:xfrm>
              <a:off x="1824" y="3168"/>
              <a:ext cx="0" cy="288"/>
            </a:xfrm>
            <a:prstGeom prst="line">
              <a:avLst/>
            </a:prstGeom>
            <a:noFill/>
            <a:ln w="9525">
              <a:solidFill>
                <a:schemeClr val="tx1"/>
              </a:solidFill>
              <a:round/>
              <a:headEnd/>
              <a:tailEnd/>
            </a:ln>
            <a:effectLst/>
          </p:spPr>
          <p:txBody>
            <a:bodyPr/>
            <a:lstStyle/>
            <a:p>
              <a:endParaRPr lang="en-US"/>
            </a:p>
          </p:txBody>
        </p:sp>
        <p:sp>
          <p:nvSpPr>
            <p:cNvPr id="158730" name="Line 10"/>
            <p:cNvSpPr>
              <a:spLocks noChangeShapeType="1"/>
            </p:cNvSpPr>
            <p:nvPr/>
          </p:nvSpPr>
          <p:spPr bwMode="auto">
            <a:xfrm>
              <a:off x="1824" y="3456"/>
              <a:ext cx="2832" cy="0"/>
            </a:xfrm>
            <a:prstGeom prst="line">
              <a:avLst/>
            </a:prstGeom>
            <a:noFill/>
            <a:ln w="9525">
              <a:solidFill>
                <a:schemeClr val="tx1"/>
              </a:solidFill>
              <a:round/>
              <a:headEnd/>
              <a:tailEnd/>
            </a:ln>
            <a:effectLst/>
          </p:spPr>
          <p:txBody>
            <a:bodyPr/>
            <a:lstStyle/>
            <a:p>
              <a:endParaRPr lang="en-US"/>
            </a:p>
          </p:txBody>
        </p:sp>
        <p:sp>
          <p:nvSpPr>
            <p:cNvPr id="158731" name="Line 11"/>
            <p:cNvSpPr>
              <a:spLocks noChangeShapeType="1"/>
            </p:cNvSpPr>
            <p:nvPr/>
          </p:nvSpPr>
          <p:spPr bwMode="auto">
            <a:xfrm flipV="1">
              <a:off x="4656" y="3168"/>
              <a:ext cx="0" cy="288"/>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Fingerprints – Pros and Cons</a:t>
            </a:r>
          </a:p>
        </p:txBody>
      </p:sp>
      <p:sp>
        <p:nvSpPr>
          <p:cNvPr id="156675" name="Rectangle 3"/>
          <p:cNvSpPr>
            <a:spLocks noGrp="1" noChangeArrowheads="1"/>
          </p:cNvSpPr>
          <p:nvPr>
            <p:ph type="body" idx="1"/>
          </p:nvPr>
        </p:nvSpPr>
        <p:spPr/>
        <p:txBody>
          <a:bodyPr/>
          <a:lstStyle/>
          <a:p>
            <a:r>
              <a:rPr lang="en-US" dirty="0"/>
              <a:t>Pros</a:t>
            </a:r>
          </a:p>
          <a:p>
            <a:pPr lvl="1"/>
            <a:r>
              <a:rPr lang="en-US" dirty="0"/>
              <a:t>It is one of the most mature biometric technologies.</a:t>
            </a:r>
          </a:p>
          <a:p>
            <a:pPr lvl="1"/>
            <a:r>
              <a:rPr lang="en-US" dirty="0"/>
              <a:t>Fingerprints are believed to be </a:t>
            </a:r>
            <a:r>
              <a:rPr lang="en-US" u="sng" dirty="0"/>
              <a:t>unique</a:t>
            </a:r>
            <a:r>
              <a:rPr lang="en-US" dirty="0"/>
              <a:t> to each person.</a:t>
            </a:r>
          </a:p>
          <a:p>
            <a:r>
              <a:rPr lang="en-US" dirty="0"/>
              <a:t>Cons</a:t>
            </a:r>
          </a:p>
          <a:p>
            <a:pPr lvl="1"/>
            <a:r>
              <a:rPr lang="en-US" dirty="0"/>
              <a:t>It has a stigma of </a:t>
            </a:r>
            <a:r>
              <a:rPr lang="en-US" u="sng" dirty="0"/>
              <a:t>criminality</a:t>
            </a:r>
            <a:r>
              <a:rPr lang="en-US" dirty="0"/>
              <a:t>.</a:t>
            </a:r>
          </a:p>
        </p:txBody>
      </p:sp>
      <p:pic>
        <p:nvPicPr>
          <p:cNvPr id="20482" name="Picture 2" descr="Image:Arch.jpg">
            <a:hlinkClick r:id="rId2"/>
          </p:cNvPr>
          <p:cNvPicPr>
            <a:picLocks noChangeAspect="1" noChangeArrowheads="1"/>
          </p:cNvPicPr>
          <p:nvPr/>
        </p:nvPicPr>
        <p:blipFill>
          <a:blip r:embed="rId3"/>
          <a:srcRect/>
          <a:stretch>
            <a:fillRect/>
          </a:stretch>
        </p:blipFill>
        <p:spPr bwMode="auto">
          <a:xfrm>
            <a:off x="5925439" y="3987736"/>
            <a:ext cx="2438400" cy="228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animEffect transition="in" filter="randombar(horizontal)">
                                      <p:cBhvr>
                                        <p:cTn id="7" dur="500"/>
                                        <p:tgtEl>
                                          <p:spTgt spid="156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5" descr="fp-ending.png"/>
          <p:cNvPicPr>
            <a:picLocks noChangeAspect="1"/>
          </p:cNvPicPr>
          <p:nvPr/>
        </p:nvPicPr>
        <p:blipFill>
          <a:blip r:embed="rId3"/>
          <a:srcRect/>
          <a:stretch>
            <a:fillRect/>
          </a:stretch>
        </p:blipFill>
        <p:spPr bwMode="auto">
          <a:xfrm>
            <a:off x="2439988" y="3533775"/>
            <a:ext cx="1458912" cy="542925"/>
          </a:xfrm>
          <a:prstGeom prst="rect">
            <a:avLst/>
          </a:prstGeom>
          <a:noFill/>
          <a:ln w="9525">
            <a:noFill/>
            <a:miter lim="800000"/>
            <a:headEnd/>
            <a:tailEnd/>
          </a:ln>
        </p:spPr>
      </p:pic>
      <p:sp>
        <p:nvSpPr>
          <p:cNvPr id="34819" name="Rectangle 3"/>
          <p:cNvSpPr>
            <a:spLocks noGrp="1" noChangeArrowheads="1"/>
          </p:cNvSpPr>
          <p:nvPr>
            <p:ph type="title"/>
          </p:nvPr>
        </p:nvSpPr>
        <p:spPr/>
        <p:txBody>
          <a:bodyPr/>
          <a:lstStyle/>
          <a:p>
            <a:r>
              <a:rPr lang="en-US" smtClean="0"/>
              <a:t>Biometrics: forms</a:t>
            </a:r>
          </a:p>
        </p:txBody>
      </p:sp>
      <p:sp>
        <p:nvSpPr>
          <p:cNvPr id="34820" name="Rectangle 4"/>
          <p:cNvSpPr>
            <a:spLocks noGrp="1" noChangeArrowheads="1"/>
          </p:cNvSpPr>
          <p:nvPr>
            <p:ph type="body" idx="1"/>
          </p:nvPr>
        </p:nvSpPr>
        <p:spPr>
          <a:xfrm>
            <a:off x="457200" y="1066800"/>
            <a:ext cx="8229600" cy="1422400"/>
          </a:xfrm>
        </p:spPr>
        <p:txBody>
          <a:bodyPr/>
          <a:lstStyle/>
          <a:p>
            <a:pPr>
              <a:buFontTx/>
              <a:buNone/>
            </a:pPr>
            <a:r>
              <a:rPr lang="en-US" sz="3200" smtClean="0"/>
              <a:t>Fingerprints</a:t>
            </a:r>
          </a:p>
          <a:p>
            <a:pPr lvl="1"/>
            <a:r>
              <a:rPr lang="en-US" smtClean="0"/>
              <a:t>identify minutia</a:t>
            </a:r>
          </a:p>
        </p:txBody>
      </p:sp>
      <p:pic>
        <p:nvPicPr>
          <p:cNvPr id="34821" name="Picture 5" descr="fingerprint_enclosure.png"/>
          <p:cNvPicPr>
            <a:picLocks noChangeAspect="1"/>
          </p:cNvPicPr>
          <p:nvPr/>
        </p:nvPicPr>
        <p:blipFill>
          <a:blip r:embed="rId4"/>
          <a:srcRect/>
          <a:stretch>
            <a:fillRect/>
          </a:stretch>
        </p:blipFill>
        <p:spPr bwMode="auto">
          <a:xfrm>
            <a:off x="5148263" y="1595438"/>
            <a:ext cx="2328862" cy="2036762"/>
          </a:xfrm>
          <a:prstGeom prst="rect">
            <a:avLst/>
          </a:prstGeom>
          <a:noFill/>
          <a:ln w="9525">
            <a:noFill/>
            <a:miter lim="800000"/>
            <a:headEnd/>
            <a:tailEnd/>
          </a:ln>
        </p:spPr>
      </p:pic>
      <p:pic>
        <p:nvPicPr>
          <p:cNvPr id="34822" name="Picture 6" descr="fingerprint_endings.png"/>
          <p:cNvPicPr>
            <a:picLocks noChangeAspect="1"/>
          </p:cNvPicPr>
          <p:nvPr/>
        </p:nvPicPr>
        <p:blipFill>
          <a:blip r:embed="rId5"/>
          <a:srcRect/>
          <a:stretch>
            <a:fillRect/>
          </a:stretch>
        </p:blipFill>
        <p:spPr bwMode="auto">
          <a:xfrm>
            <a:off x="5113338" y="3816350"/>
            <a:ext cx="3119437" cy="2346325"/>
          </a:xfrm>
          <a:prstGeom prst="rect">
            <a:avLst/>
          </a:prstGeom>
          <a:noFill/>
          <a:ln w="9525">
            <a:noFill/>
            <a:miter lim="800000"/>
            <a:headEnd/>
            <a:tailEnd/>
          </a:ln>
        </p:spPr>
      </p:pic>
      <p:sp>
        <p:nvSpPr>
          <p:cNvPr id="34823" name="Oval 7"/>
          <p:cNvSpPr>
            <a:spLocks noChangeArrowheads="1"/>
          </p:cNvSpPr>
          <p:nvPr/>
        </p:nvSpPr>
        <p:spPr bwMode="auto">
          <a:xfrm>
            <a:off x="6616700" y="4200525"/>
            <a:ext cx="390525" cy="390525"/>
          </a:xfrm>
          <a:prstGeom prst="ellipse">
            <a:avLst/>
          </a:prstGeom>
          <a:noFill/>
          <a:ln w="38100">
            <a:solidFill>
              <a:srgbClr val="FF9966"/>
            </a:solidFill>
            <a:round/>
            <a:headEnd/>
            <a:tailEnd/>
          </a:ln>
        </p:spPr>
        <p:txBody>
          <a:bodyPr/>
          <a:lstStyle/>
          <a:p>
            <a:endParaRPr lang="en-US"/>
          </a:p>
        </p:txBody>
      </p:sp>
      <p:sp>
        <p:nvSpPr>
          <p:cNvPr id="34824" name="Oval 9"/>
          <p:cNvSpPr>
            <a:spLocks noChangeArrowheads="1"/>
          </p:cNvSpPr>
          <p:nvPr/>
        </p:nvSpPr>
        <p:spPr bwMode="auto">
          <a:xfrm>
            <a:off x="5729288" y="4965700"/>
            <a:ext cx="390525" cy="390525"/>
          </a:xfrm>
          <a:prstGeom prst="ellipse">
            <a:avLst/>
          </a:prstGeom>
          <a:noFill/>
          <a:ln w="38100">
            <a:solidFill>
              <a:srgbClr val="FF9966"/>
            </a:solidFill>
            <a:round/>
            <a:headEnd/>
            <a:tailEnd/>
          </a:ln>
        </p:spPr>
        <p:txBody>
          <a:bodyPr/>
          <a:lstStyle/>
          <a:p>
            <a:endParaRPr lang="en-US"/>
          </a:p>
        </p:txBody>
      </p:sp>
      <p:sp>
        <p:nvSpPr>
          <p:cNvPr id="34825" name="Oval 10"/>
          <p:cNvSpPr>
            <a:spLocks noChangeArrowheads="1"/>
          </p:cNvSpPr>
          <p:nvPr/>
        </p:nvSpPr>
        <p:spPr bwMode="auto">
          <a:xfrm>
            <a:off x="6726238" y="5330825"/>
            <a:ext cx="390525" cy="390525"/>
          </a:xfrm>
          <a:prstGeom prst="ellipse">
            <a:avLst/>
          </a:prstGeom>
          <a:noFill/>
          <a:ln w="38100">
            <a:solidFill>
              <a:srgbClr val="FF9966"/>
            </a:solidFill>
            <a:round/>
            <a:headEnd/>
            <a:tailEnd/>
          </a:ln>
        </p:spPr>
        <p:txBody>
          <a:bodyPr/>
          <a:lstStyle/>
          <a:p>
            <a:endParaRPr lang="en-US"/>
          </a:p>
        </p:txBody>
      </p:sp>
      <p:sp>
        <p:nvSpPr>
          <p:cNvPr id="34826" name="Oval 11"/>
          <p:cNvSpPr>
            <a:spLocks noChangeArrowheads="1"/>
          </p:cNvSpPr>
          <p:nvPr/>
        </p:nvSpPr>
        <p:spPr bwMode="auto">
          <a:xfrm>
            <a:off x="5794375" y="2108200"/>
            <a:ext cx="1233488" cy="1235075"/>
          </a:xfrm>
          <a:prstGeom prst="ellipse">
            <a:avLst/>
          </a:prstGeom>
          <a:noFill/>
          <a:ln w="38100">
            <a:solidFill>
              <a:srgbClr val="FF9966"/>
            </a:solidFill>
            <a:round/>
            <a:headEnd/>
            <a:tailEnd/>
          </a:ln>
        </p:spPr>
        <p:txBody>
          <a:bodyPr/>
          <a:lstStyle/>
          <a:p>
            <a:endParaRPr lang="en-US"/>
          </a:p>
        </p:txBody>
      </p:sp>
      <p:cxnSp>
        <p:nvCxnSpPr>
          <p:cNvPr id="34827" name="Straight Connector 13"/>
          <p:cNvCxnSpPr>
            <a:cxnSpLocks noChangeShapeType="1"/>
            <a:stCxn id="34826" idx="2"/>
          </p:cNvCxnSpPr>
          <p:nvPr/>
        </p:nvCxnSpPr>
        <p:spPr bwMode="auto">
          <a:xfrm rot="10800000" flipV="1">
            <a:off x="3622675" y="2725738"/>
            <a:ext cx="2171700" cy="150812"/>
          </a:xfrm>
          <a:prstGeom prst="line">
            <a:avLst/>
          </a:prstGeom>
          <a:noFill/>
          <a:ln w="38100">
            <a:solidFill>
              <a:srgbClr val="FF9966"/>
            </a:solidFill>
            <a:round/>
            <a:headEnd/>
            <a:tailEnd/>
          </a:ln>
        </p:spPr>
      </p:cxnSp>
      <p:cxnSp>
        <p:nvCxnSpPr>
          <p:cNvPr id="34828" name="Straight Connector 14"/>
          <p:cNvCxnSpPr>
            <a:cxnSpLocks noChangeShapeType="1"/>
            <a:stCxn id="34823" idx="2"/>
          </p:cNvCxnSpPr>
          <p:nvPr/>
        </p:nvCxnSpPr>
        <p:spPr bwMode="auto">
          <a:xfrm rot="10800000">
            <a:off x="3995738" y="3827463"/>
            <a:ext cx="2620962" cy="568325"/>
          </a:xfrm>
          <a:prstGeom prst="line">
            <a:avLst/>
          </a:prstGeom>
          <a:noFill/>
          <a:ln w="38100">
            <a:solidFill>
              <a:srgbClr val="FF9966"/>
            </a:solidFill>
            <a:round/>
            <a:headEnd/>
            <a:tailEnd/>
          </a:ln>
        </p:spPr>
      </p:cxnSp>
      <p:cxnSp>
        <p:nvCxnSpPr>
          <p:cNvPr id="34829" name="Straight Connector 16"/>
          <p:cNvCxnSpPr>
            <a:cxnSpLocks noChangeShapeType="1"/>
            <a:stCxn id="34824" idx="1"/>
          </p:cNvCxnSpPr>
          <p:nvPr/>
        </p:nvCxnSpPr>
        <p:spPr bwMode="auto">
          <a:xfrm rot="16200000" flipV="1">
            <a:off x="4378325" y="3614738"/>
            <a:ext cx="288925" cy="2527300"/>
          </a:xfrm>
          <a:prstGeom prst="line">
            <a:avLst/>
          </a:prstGeom>
          <a:noFill/>
          <a:ln w="38100">
            <a:solidFill>
              <a:srgbClr val="FF9966"/>
            </a:solidFill>
            <a:round/>
            <a:headEnd/>
            <a:tailEnd/>
          </a:ln>
        </p:spPr>
      </p:cxnSp>
      <p:cxnSp>
        <p:nvCxnSpPr>
          <p:cNvPr id="34830" name="Straight Connector 18"/>
          <p:cNvCxnSpPr>
            <a:cxnSpLocks noChangeShapeType="1"/>
            <a:stCxn id="34825" idx="2"/>
          </p:cNvCxnSpPr>
          <p:nvPr/>
        </p:nvCxnSpPr>
        <p:spPr bwMode="auto">
          <a:xfrm rot="10800000" flipV="1">
            <a:off x="3810000" y="5526088"/>
            <a:ext cx="2916238" cy="228600"/>
          </a:xfrm>
          <a:prstGeom prst="line">
            <a:avLst/>
          </a:prstGeom>
          <a:noFill/>
          <a:ln w="38100">
            <a:solidFill>
              <a:srgbClr val="FF9966"/>
            </a:solidFill>
            <a:round/>
            <a:headEnd/>
            <a:tailEnd/>
          </a:ln>
        </p:spPr>
      </p:cxnSp>
      <p:sp>
        <p:nvSpPr>
          <p:cNvPr id="34831" name="TextBox 24"/>
          <p:cNvSpPr txBox="1">
            <a:spLocks noChangeArrowheads="1"/>
          </p:cNvSpPr>
          <p:nvPr/>
        </p:nvSpPr>
        <p:spPr bwMode="auto">
          <a:xfrm>
            <a:off x="447675" y="2622550"/>
            <a:ext cx="1570038" cy="461963"/>
          </a:xfrm>
          <a:prstGeom prst="rect">
            <a:avLst/>
          </a:prstGeom>
          <a:noFill/>
          <a:ln w="9525">
            <a:noFill/>
            <a:miter lim="800000"/>
            <a:headEnd/>
            <a:tailEnd/>
          </a:ln>
        </p:spPr>
        <p:txBody>
          <a:bodyPr wrap="none">
            <a:spAutoFit/>
          </a:bodyPr>
          <a:lstStyle/>
          <a:p>
            <a:r>
              <a:rPr lang="en-US">
                <a:solidFill>
                  <a:schemeClr val="tx2"/>
                </a:solidFill>
              </a:rPr>
              <a:t>Enclosure</a:t>
            </a:r>
          </a:p>
        </p:txBody>
      </p:sp>
      <p:sp>
        <p:nvSpPr>
          <p:cNvPr id="34832" name="TextBox 25"/>
          <p:cNvSpPr txBox="1">
            <a:spLocks noChangeArrowheads="1"/>
          </p:cNvSpPr>
          <p:nvPr/>
        </p:nvSpPr>
        <p:spPr bwMode="auto">
          <a:xfrm>
            <a:off x="447675" y="3575050"/>
            <a:ext cx="1990725" cy="461963"/>
          </a:xfrm>
          <a:prstGeom prst="rect">
            <a:avLst/>
          </a:prstGeom>
          <a:noFill/>
          <a:ln w="9525">
            <a:noFill/>
            <a:miter lim="800000"/>
            <a:headEnd/>
            <a:tailEnd/>
          </a:ln>
        </p:spPr>
        <p:txBody>
          <a:bodyPr wrap="none">
            <a:spAutoFit/>
          </a:bodyPr>
          <a:lstStyle/>
          <a:p>
            <a:r>
              <a:rPr lang="en-US">
                <a:solidFill>
                  <a:schemeClr val="tx2"/>
                </a:solidFill>
              </a:rPr>
              <a:t>Ridge ending</a:t>
            </a:r>
          </a:p>
        </p:txBody>
      </p:sp>
      <p:sp>
        <p:nvSpPr>
          <p:cNvPr id="34833" name="TextBox 26"/>
          <p:cNvSpPr txBox="1">
            <a:spLocks noChangeArrowheads="1"/>
          </p:cNvSpPr>
          <p:nvPr/>
        </p:nvSpPr>
        <p:spPr bwMode="auto">
          <a:xfrm>
            <a:off x="447675" y="4525963"/>
            <a:ext cx="1087438" cy="461962"/>
          </a:xfrm>
          <a:prstGeom prst="rect">
            <a:avLst/>
          </a:prstGeom>
          <a:noFill/>
          <a:ln w="9525">
            <a:noFill/>
            <a:miter lim="800000"/>
            <a:headEnd/>
            <a:tailEnd/>
          </a:ln>
        </p:spPr>
        <p:txBody>
          <a:bodyPr wrap="none">
            <a:spAutoFit/>
          </a:bodyPr>
          <a:lstStyle/>
          <a:p>
            <a:r>
              <a:rPr lang="en-US">
                <a:solidFill>
                  <a:schemeClr val="tx2"/>
                </a:solidFill>
              </a:rPr>
              <a:t>Island</a:t>
            </a:r>
          </a:p>
        </p:txBody>
      </p:sp>
      <p:sp>
        <p:nvSpPr>
          <p:cNvPr id="34834" name="TextBox 27"/>
          <p:cNvSpPr txBox="1">
            <a:spLocks noChangeArrowheads="1"/>
          </p:cNvSpPr>
          <p:nvPr/>
        </p:nvSpPr>
        <p:spPr bwMode="auto">
          <a:xfrm>
            <a:off x="447675" y="5478463"/>
            <a:ext cx="1800225" cy="461962"/>
          </a:xfrm>
          <a:prstGeom prst="rect">
            <a:avLst/>
          </a:prstGeom>
          <a:noFill/>
          <a:ln w="9525">
            <a:noFill/>
            <a:miter lim="800000"/>
            <a:headEnd/>
            <a:tailEnd/>
          </a:ln>
        </p:spPr>
        <p:txBody>
          <a:bodyPr wrap="none">
            <a:spAutoFit/>
          </a:bodyPr>
          <a:lstStyle/>
          <a:p>
            <a:r>
              <a:rPr lang="en-US">
                <a:solidFill>
                  <a:schemeClr val="tx2"/>
                </a:solidFill>
              </a:rPr>
              <a:t>Bifurcation</a:t>
            </a:r>
          </a:p>
        </p:txBody>
      </p:sp>
      <p:pic>
        <p:nvPicPr>
          <p:cNvPr id="34835" name="Picture 33" descr="fp-bifurcation.png"/>
          <p:cNvPicPr>
            <a:picLocks noChangeAspect="1"/>
          </p:cNvPicPr>
          <p:nvPr/>
        </p:nvPicPr>
        <p:blipFill>
          <a:blip r:embed="rId6"/>
          <a:srcRect/>
          <a:stretch>
            <a:fillRect/>
          </a:stretch>
        </p:blipFill>
        <p:spPr bwMode="auto">
          <a:xfrm>
            <a:off x="2246313" y="5467350"/>
            <a:ext cx="1458912" cy="542925"/>
          </a:xfrm>
          <a:prstGeom prst="rect">
            <a:avLst/>
          </a:prstGeom>
          <a:noFill/>
          <a:ln w="9525">
            <a:noFill/>
            <a:miter lim="800000"/>
            <a:headEnd/>
            <a:tailEnd/>
          </a:ln>
        </p:spPr>
      </p:pic>
      <p:pic>
        <p:nvPicPr>
          <p:cNvPr id="34836" name="Picture 34" descr="fp-enclosure.png"/>
          <p:cNvPicPr>
            <a:picLocks noChangeAspect="1"/>
          </p:cNvPicPr>
          <p:nvPr/>
        </p:nvPicPr>
        <p:blipFill>
          <a:blip r:embed="rId7"/>
          <a:srcRect/>
          <a:stretch>
            <a:fillRect/>
          </a:stretch>
        </p:blipFill>
        <p:spPr bwMode="auto">
          <a:xfrm>
            <a:off x="2028825" y="2595563"/>
            <a:ext cx="1457325" cy="542925"/>
          </a:xfrm>
          <a:prstGeom prst="rect">
            <a:avLst/>
          </a:prstGeom>
          <a:noFill/>
          <a:ln w="9525">
            <a:noFill/>
            <a:miter lim="800000"/>
            <a:headEnd/>
            <a:tailEnd/>
          </a:ln>
        </p:spPr>
      </p:pic>
      <p:pic>
        <p:nvPicPr>
          <p:cNvPr id="34837" name="Picture 36" descr="fp-island.png"/>
          <p:cNvPicPr>
            <a:picLocks noChangeAspect="1"/>
          </p:cNvPicPr>
          <p:nvPr/>
        </p:nvPicPr>
        <p:blipFill>
          <a:blip r:embed="rId8"/>
          <a:srcRect/>
          <a:stretch>
            <a:fillRect/>
          </a:stretch>
        </p:blipFill>
        <p:spPr bwMode="auto">
          <a:xfrm>
            <a:off x="1587500" y="4494213"/>
            <a:ext cx="1458913" cy="541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Eye Recognition</a:t>
            </a:r>
          </a:p>
        </p:txBody>
      </p:sp>
      <p:sp>
        <p:nvSpPr>
          <p:cNvPr id="220163" name="Rectangle 3"/>
          <p:cNvSpPr>
            <a:spLocks noGrp="1" noChangeArrowheads="1"/>
          </p:cNvSpPr>
          <p:nvPr>
            <p:ph type="body" idx="1"/>
          </p:nvPr>
        </p:nvSpPr>
        <p:spPr/>
        <p:txBody>
          <a:bodyPr/>
          <a:lstStyle/>
          <a:p>
            <a:endParaRPr lang="en-US"/>
          </a:p>
        </p:txBody>
      </p:sp>
      <p:pic>
        <p:nvPicPr>
          <p:cNvPr id="220165" name="Picture 5" descr="golden_eye_main"/>
          <p:cNvPicPr>
            <a:picLocks noChangeAspect="1" noChangeArrowheads="1"/>
          </p:cNvPicPr>
          <p:nvPr/>
        </p:nvPicPr>
        <p:blipFill>
          <a:blip r:embed="rId2"/>
          <a:srcRect/>
          <a:stretch>
            <a:fillRect/>
          </a:stretch>
        </p:blipFill>
        <p:spPr bwMode="auto">
          <a:xfrm>
            <a:off x="1295400" y="1219200"/>
            <a:ext cx="6553200" cy="48053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Eye Recognition</a:t>
            </a:r>
          </a:p>
        </p:txBody>
      </p:sp>
      <p:sp>
        <p:nvSpPr>
          <p:cNvPr id="221188" name="Rectangle 4"/>
          <p:cNvSpPr>
            <a:spLocks noGrp="1" noChangeArrowheads="1"/>
          </p:cNvSpPr>
          <p:nvPr>
            <p:ph type="body" idx="1"/>
          </p:nvPr>
        </p:nvSpPr>
        <p:spPr/>
        <p:txBody>
          <a:bodyPr/>
          <a:lstStyle/>
          <a:p>
            <a:endParaRPr lang="en-US"/>
          </a:p>
        </p:txBody>
      </p:sp>
      <p:pic>
        <p:nvPicPr>
          <p:cNvPr id="221190" name="Picture 6" descr="sagitta2"/>
          <p:cNvPicPr>
            <a:picLocks noChangeAspect="1" noChangeArrowheads="1"/>
          </p:cNvPicPr>
          <p:nvPr/>
        </p:nvPicPr>
        <p:blipFill>
          <a:blip r:embed="rId2"/>
          <a:srcRect/>
          <a:stretch>
            <a:fillRect/>
          </a:stretch>
        </p:blipFill>
        <p:spPr bwMode="auto">
          <a:xfrm>
            <a:off x="1676400" y="1371600"/>
            <a:ext cx="5905500" cy="4803775"/>
          </a:xfrm>
          <a:prstGeom prst="rect">
            <a:avLst/>
          </a:prstGeom>
          <a:noFill/>
        </p:spPr>
      </p:pic>
      <p:sp>
        <p:nvSpPr>
          <p:cNvPr id="221191" name="Oval 7"/>
          <p:cNvSpPr>
            <a:spLocks noChangeArrowheads="1"/>
          </p:cNvSpPr>
          <p:nvPr/>
        </p:nvSpPr>
        <p:spPr bwMode="auto">
          <a:xfrm>
            <a:off x="2286000" y="4648200"/>
            <a:ext cx="685800" cy="381000"/>
          </a:xfrm>
          <a:prstGeom prst="ellipse">
            <a:avLst/>
          </a:prstGeom>
          <a:noFill/>
          <a:ln w="12700">
            <a:solidFill>
              <a:srgbClr val="0000FF"/>
            </a:solidFill>
            <a:round/>
            <a:headEnd/>
            <a:tailEnd/>
          </a:ln>
          <a:effectLst/>
        </p:spPr>
        <p:txBody>
          <a:bodyPr wrap="none" anchor="ctr"/>
          <a:lstStyle/>
          <a:p>
            <a:endParaRPr lang="en-US"/>
          </a:p>
        </p:txBody>
      </p:sp>
      <p:sp>
        <p:nvSpPr>
          <p:cNvPr id="221192" name="Oval 8"/>
          <p:cNvSpPr>
            <a:spLocks noChangeArrowheads="1"/>
          </p:cNvSpPr>
          <p:nvPr/>
        </p:nvSpPr>
        <p:spPr bwMode="auto">
          <a:xfrm>
            <a:off x="5943600" y="1676400"/>
            <a:ext cx="1066800" cy="533400"/>
          </a:xfrm>
          <a:prstGeom prst="ellipse">
            <a:avLst/>
          </a:prstGeom>
          <a:noFill/>
          <a:ln w="12700">
            <a:solidFill>
              <a:srgbClr val="0000FF"/>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Eye Recognition</a:t>
            </a:r>
          </a:p>
        </p:txBody>
      </p:sp>
      <p:sp>
        <p:nvSpPr>
          <p:cNvPr id="223235" name="Rectangle 3"/>
          <p:cNvSpPr>
            <a:spLocks noGrp="1" noChangeArrowheads="1"/>
          </p:cNvSpPr>
          <p:nvPr>
            <p:ph type="body" idx="1"/>
          </p:nvPr>
        </p:nvSpPr>
        <p:spPr/>
        <p:txBody>
          <a:bodyPr/>
          <a:lstStyle/>
          <a:p>
            <a:pPr>
              <a:lnSpc>
                <a:spcPct val="90000"/>
              </a:lnSpc>
            </a:pPr>
            <a:r>
              <a:rPr lang="en-US" dirty="0"/>
              <a:t>Iris</a:t>
            </a:r>
          </a:p>
          <a:p>
            <a:pPr lvl="2">
              <a:lnSpc>
                <a:spcPct val="90000"/>
              </a:lnSpc>
            </a:pPr>
            <a:r>
              <a:rPr lang="en-US" dirty="0"/>
              <a:t>Colored part of eye</a:t>
            </a:r>
          </a:p>
          <a:p>
            <a:pPr>
              <a:lnSpc>
                <a:spcPct val="90000"/>
              </a:lnSpc>
            </a:pPr>
            <a:r>
              <a:rPr lang="en-US" dirty="0"/>
              <a:t>266 identifying characteristics</a:t>
            </a:r>
          </a:p>
          <a:p>
            <a:pPr lvl="2">
              <a:lnSpc>
                <a:spcPct val="90000"/>
              </a:lnSpc>
            </a:pPr>
            <a:r>
              <a:rPr lang="en-US" dirty="0"/>
              <a:t>Fingerprint has 60-70</a:t>
            </a:r>
          </a:p>
          <a:p>
            <a:pPr>
              <a:lnSpc>
                <a:spcPct val="90000"/>
              </a:lnSpc>
            </a:pPr>
            <a:r>
              <a:rPr lang="en-US" dirty="0"/>
              <a:t>Eyelashes, light, eyelids, and reflections can all affect reading</a:t>
            </a:r>
          </a:p>
          <a:p>
            <a:pPr>
              <a:lnSpc>
                <a:spcPct val="90000"/>
              </a:lnSpc>
            </a:pPr>
            <a:r>
              <a:rPr lang="en-US" dirty="0"/>
              <a:t>Afghanistan</a:t>
            </a:r>
          </a:p>
          <a:p>
            <a:pPr lvl="2">
              <a:lnSpc>
                <a:spcPct val="90000"/>
              </a:lnSpc>
              <a:buNone/>
            </a:pPr>
            <a:endParaRPr lang="en-US" dirty="0"/>
          </a:p>
        </p:txBody>
      </p:sp>
      <p:sp>
        <p:nvSpPr>
          <p:cNvPr id="15361" name="Rectangle 1"/>
          <p:cNvSpPr>
            <a:spLocks noChangeArrowheads="1"/>
          </p:cNvSpPr>
          <p:nvPr/>
        </p:nvSpPr>
        <p:spPr bwMode="auto">
          <a:xfrm>
            <a:off x="0" y="0"/>
            <a:ext cx="9144000" cy="6170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hlinkClick r:id="rId3"/>
              </a:rPr>
              <a:t>  </a:t>
            </a:r>
            <a:r>
              <a:rPr kumimoji="0" lang="en-US" sz="360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rPr>
              <a:t>                                                                                             </a:t>
            </a:r>
            <a:br>
              <a:rPr kumimoji="0" lang="en-US" sz="1800" b="0" i="0" u="none" strike="noStrike" cap="none" normalizeH="0" baseline="0" dirty="0" smtClean="0">
                <a:ln>
                  <a:noFill/>
                </a:ln>
                <a:solidFill>
                  <a:schemeClr val="tx1"/>
                </a:solidFill>
                <a:effectLst/>
                <a:latin typeface="Arial" charset="0"/>
              </a:rPr>
            </a:br>
            <a:r>
              <a:rPr kumimoji="0" lang="en-US" sz="900" b="0" i="0" u="none" strike="noStrike" cap="none" normalizeH="0" baseline="0" dirty="0" smtClean="0">
                <a:ln>
                  <a:noFill/>
                </a:ln>
                <a:solidFill>
                  <a:schemeClr val="tx1"/>
                </a:solidFill>
                <a:effectLst/>
                <a:latin typeface="Arial" charset="0"/>
              </a:rPr>
              <a:t/>
            </a:r>
            <a:br>
              <a:rPr kumimoji="0" lang="en-US" sz="900" b="0" i="0" u="none" strike="noStrike" cap="none" normalizeH="0" baseline="0" dirty="0" smtClean="0">
                <a:ln>
                  <a:noFill/>
                </a:ln>
                <a:solidFill>
                  <a:schemeClr val="tx1"/>
                </a:solidFill>
                <a:effectLst/>
                <a:latin typeface="Arial" charset="0"/>
              </a:rPr>
            </a:br>
            <a:endParaRPr kumimoji="0" lang="en-US" sz="1800" b="0" i="0" u="none" strike="noStrike" cap="none" normalizeH="0" baseline="0" dirty="0" smtClean="0">
              <a:ln>
                <a:noFill/>
              </a:ln>
              <a:solidFill>
                <a:schemeClr val="tx1"/>
              </a:solidFill>
              <a:effectLst/>
              <a:latin typeface="Arial" charset="0"/>
            </a:endParaRPr>
          </a:p>
        </p:txBody>
      </p:sp>
      <p:pic>
        <p:nvPicPr>
          <p:cNvPr id="15362" name="Picture 2" descr="Image:Human Iris JD052007.jpg">
            <a:hlinkClick r:id="rId3"/>
          </p:cNvPr>
          <p:cNvPicPr>
            <a:picLocks noChangeAspect="1" noChangeArrowheads="1"/>
          </p:cNvPicPr>
          <p:nvPr/>
        </p:nvPicPr>
        <p:blipFill>
          <a:blip r:embed="rId4"/>
          <a:srcRect/>
          <a:stretch>
            <a:fillRect/>
          </a:stretch>
        </p:blipFill>
        <p:spPr bwMode="auto">
          <a:xfrm>
            <a:off x="4087495" y="3182112"/>
            <a:ext cx="3309874" cy="31623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a:t>
            </a:r>
            <a:fld id="{DB46E7F3-D96B-49BD-A96E-5CF5C8DB8176}" type="slidenum">
              <a:rPr lang="en-US"/>
              <a:pPr/>
              <a:t>17</a:t>
            </a:fld>
            <a:endParaRPr lang="en-US"/>
          </a:p>
        </p:txBody>
      </p:sp>
      <p:sp>
        <p:nvSpPr>
          <p:cNvPr id="163842" name="Rectangle 2"/>
          <p:cNvSpPr>
            <a:spLocks noGrp="1" noChangeArrowheads="1"/>
          </p:cNvSpPr>
          <p:nvPr>
            <p:ph type="title"/>
          </p:nvPr>
        </p:nvSpPr>
        <p:spPr/>
        <p:txBody>
          <a:bodyPr/>
          <a:lstStyle/>
          <a:p>
            <a:r>
              <a:rPr lang="en-US"/>
              <a:t>Iris – Pros and Cons</a:t>
            </a:r>
          </a:p>
        </p:txBody>
      </p:sp>
      <p:sp>
        <p:nvSpPr>
          <p:cNvPr id="163844" name="Rectangle 4"/>
          <p:cNvSpPr>
            <a:spLocks noGrp="1" noChangeArrowheads="1"/>
          </p:cNvSpPr>
          <p:nvPr>
            <p:ph type="body" sz="half" idx="1"/>
          </p:nvPr>
        </p:nvSpPr>
        <p:spPr/>
        <p:txBody>
          <a:bodyPr/>
          <a:lstStyle/>
          <a:p>
            <a:r>
              <a:rPr lang="en-US" sz="2400" dirty="0"/>
              <a:t>Pros</a:t>
            </a:r>
          </a:p>
          <a:p>
            <a:pPr lvl="1"/>
            <a:r>
              <a:rPr lang="en-US" sz="2000" dirty="0"/>
              <a:t>It is unique for each person and each eye.</a:t>
            </a:r>
          </a:p>
          <a:p>
            <a:pPr lvl="1"/>
            <a:r>
              <a:rPr lang="en-US" sz="2000" dirty="0"/>
              <a:t>The identification error rate using iris technology is believed to be extremely small and the method is very fast.</a:t>
            </a:r>
          </a:p>
          <a:p>
            <a:r>
              <a:rPr lang="en-US" sz="2400" dirty="0"/>
              <a:t>Cons</a:t>
            </a:r>
          </a:p>
          <a:p>
            <a:pPr lvl="1"/>
            <a:r>
              <a:rPr lang="en-US" sz="2000" dirty="0"/>
              <a:t>It requires cooperation from the user.</a:t>
            </a:r>
          </a:p>
          <a:p>
            <a:pPr lvl="1"/>
            <a:endParaRPr lang="en-US" sz="2000" dirty="0"/>
          </a:p>
        </p:txBody>
      </p:sp>
      <p:pic>
        <p:nvPicPr>
          <p:cNvPr id="163846" name="Picture 6" descr="IRIS 1-7"/>
          <p:cNvPicPr>
            <a:picLocks noGrp="1" noChangeAspect="1" noChangeArrowheads="1"/>
          </p:cNvPicPr>
          <p:nvPr>
            <p:ph sz="half" idx="2"/>
          </p:nvPr>
        </p:nvPicPr>
        <p:blipFill>
          <a:blip r:embed="rId2"/>
          <a:srcRect/>
          <a:stretch>
            <a:fillRect/>
          </a:stretch>
        </p:blipFill>
        <p:spPr>
          <a:xfrm>
            <a:off x="4702048" y="2478024"/>
            <a:ext cx="3456877" cy="2328101"/>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smtClean="0"/>
              <a:t>Biometrics: desirable characteristics</a:t>
            </a:r>
          </a:p>
        </p:txBody>
      </p:sp>
      <p:sp>
        <p:nvSpPr>
          <p:cNvPr id="38915" name="Rectangle 3"/>
          <p:cNvSpPr>
            <a:spLocks noGrp="1" noChangeArrowheads="1"/>
          </p:cNvSpPr>
          <p:nvPr>
            <p:ph type="body" idx="1"/>
          </p:nvPr>
        </p:nvSpPr>
        <p:spPr/>
        <p:txBody>
          <a:bodyPr/>
          <a:lstStyle/>
          <a:p>
            <a:pPr>
              <a:lnSpc>
                <a:spcPct val="90000"/>
              </a:lnSpc>
            </a:pPr>
            <a:r>
              <a:rPr lang="en-US" b="1" smtClean="0">
                <a:solidFill>
                  <a:schemeClr val="tx2"/>
                </a:solidFill>
              </a:rPr>
              <a:t>Robustness</a:t>
            </a:r>
          </a:p>
          <a:p>
            <a:pPr lvl="1">
              <a:lnSpc>
                <a:spcPct val="90000"/>
              </a:lnSpc>
            </a:pPr>
            <a:r>
              <a:rPr lang="en-US" smtClean="0"/>
              <a:t>Repeatable, not subject to large changes</a:t>
            </a:r>
          </a:p>
          <a:p>
            <a:pPr>
              <a:lnSpc>
                <a:spcPct val="90000"/>
              </a:lnSpc>
            </a:pPr>
            <a:r>
              <a:rPr lang="en-US" b="1" smtClean="0">
                <a:solidFill>
                  <a:schemeClr val="tx2"/>
                </a:solidFill>
              </a:rPr>
              <a:t>Distinctive</a:t>
            </a:r>
          </a:p>
          <a:p>
            <a:pPr lvl="1">
              <a:lnSpc>
                <a:spcPct val="90000"/>
              </a:lnSpc>
            </a:pPr>
            <a:r>
              <a:rPr lang="en-US" smtClean="0"/>
              <a:t>Wide differences in the pattern among population</a:t>
            </a:r>
          </a:p>
          <a:p>
            <a:pPr lvl="1">
              <a:lnSpc>
                <a:spcPct val="90000"/>
              </a:lnSpc>
            </a:pPr>
            <a:endParaRPr lang="en-US" smtClean="0"/>
          </a:p>
          <a:p>
            <a:pPr>
              <a:lnSpc>
                <a:spcPct val="90000"/>
              </a:lnSpc>
              <a:buFontTx/>
              <a:buNone/>
            </a:pPr>
            <a:r>
              <a:rPr lang="en-US" sz="2400" b="1" smtClean="0">
                <a:solidFill>
                  <a:srgbClr val="99FFCC"/>
                </a:solidFill>
              </a:rPr>
              <a:t>Fingerprints</a:t>
            </a:r>
            <a:r>
              <a:rPr lang="en-US" sz="2400" smtClean="0"/>
              <a:t>: highly distinctive, not very robust</a:t>
            </a:r>
          </a:p>
          <a:p>
            <a:pPr>
              <a:lnSpc>
                <a:spcPct val="90000"/>
              </a:lnSpc>
              <a:buFontTx/>
              <a:buNone/>
            </a:pPr>
            <a:r>
              <a:rPr lang="en-US" sz="2400" smtClean="0"/>
              <a:t>	Fingerprints: typically 40-50 distinct features</a:t>
            </a:r>
          </a:p>
          <a:p>
            <a:pPr>
              <a:lnSpc>
                <a:spcPct val="90000"/>
              </a:lnSpc>
              <a:buFontTx/>
              <a:buNone/>
            </a:pPr>
            <a:r>
              <a:rPr lang="en-US" sz="2400" smtClean="0"/>
              <a:t>	Irises: typically &gt;250 distinct features</a:t>
            </a:r>
          </a:p>
          <a:p>
            <a:pPr>
              <a:lnSpc>
                <a:spcPct val="90000"/>
              </a:lnSpc>
              <a:buFontTx/>
              <a:buNone/>
            </a:pPr>
            <a:endParaRPr lang="en-US" sz="2400" b="1" smtClean="0"/>
          </a:p>
          <a:p>
            <a:pPr>
              <a:lnSpc>
                <a:spcPct val="90000"/>
              </a:lnSpc>
              <a:buFontTx/>
              <a:buNone/>
            </a:pPr>
            <a:r>
              <a:rPr lang="en-US" sz="2400" b="1" smtClean="0">
                <a:solidFill>
                  <a:srgbClr val="99FFCC"/>
                </a:solidFill>
              </a:rPr>
              <a:t>Hand geometry</a:t>
            </a:r>
            <a:r>
              <a:rPr lang="en-US" sz="2400" smtClean="0"/>
              <a:t>: highly robust, not very distinctive</a:t>
            </a:r>
            <a:br>
              <a:rPr lang="en-US" sz="2400" smtClean="0"/>
            </a:br>
            <a:r>
              <a:rPr lang="en-US" sz="2400" smtClean="0"/>
              <a:t>(~1 in 100 people might have a hand with measurements close to yours)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Irises vs. Fingerprints</a:t>
            </a:r>
          </a:p>
        </p:txBody>
      </p:sp>
      <p:sp>
        <p:nvSpPr>
          <p:cNvPr id="40963" name="Content Placeholder 2"/>
          <p:cNvSpPr>
            <a:spLocks noGrp="1"/>
          </p:cNvSpPr>
          <p:nvPr>
            <p:ph idx="1"/>
          </p:nvPr>
        </p:nvSpPr>
        <p:spPr/>
        <p:txBody>
          <a:bodyPr/>
          <a:lstStyle/>
          <a:p>
            <a:r>
              <a:rPr lang="en-US" dirty="0" smtClean="0">
                <a:solidFill>
                  <a:srgbClr val="99FFCC"/>
                </a:solidFill>
              </a:rPr>
              <a:t>Number of features measured:</a:t>
            </a:r>
          </a:p>
          <a:p>
            <a:pPr lvl="1"/>
            <a:r>
              <a:rPr lang="en-US" dirty="0" smtClean="0"/>
              <a:t>High-end fingerprint systems: ~40-60 features</a:t>
            </a:r>
          </a:p>
          <a:p>
            <a:pPr lvl="1"/>
            <a:r>
              <a:rPr lang="en-US" dirty="0" smtClean="0"/>
              <a:t>Iris systems: ~240 features</a:t>
            </a:r>
          </a:p>
          <a:p>
            <a:pPr lvl="1"/>
            <a:endParaRPr lang="en-US" dirty="0" smtClean="0"/>
          </a:p>
          <a:p>
            <a:r>
              <a:rPr lang="en-US" dirty="0" smtClean="0">
                <a:solidFill>
                  <a:srgbClr val="99FFCC"/>
                </a:solidFill>
              </a:rPr>
              <a:t>Ease of data capture</a:t>
            </a:r>
          </a:p>
          <a:p>
            <a:pPr lvl="1"/>
            <a:r>
              <a:rPr lang="en-US" dirty="0" smtClean="0"/>
              <a:t>More difficult to damage an iris</a:t>
            </a:r>
          </a:p>
          <a:p>
            <a:pPr lvl="1"/>
            <a:r>
              <a:rPr lang="en-US" dirty="0" smtClean="0"/>
              <a:t>Feature capture more difficult for fingerprints:</a:t>
            </a:r>
          </a:p>
          <a:p>
            <a:pPr lvl="2"/>
            <a:r>
              <a:rPr lang="en-US" dirty="0" smtClean="0"/>
              <a:t>Smudges, gloves, dryness,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a:t>
            </a:r>
            <a:fld id="{CF423902-899A-415F-8AC2-840E15D47A27}" type="slidenum">
              <a:rPr lang="en-US"/>
              <a:pPr/>
              <a:t>2</a:t>
            </a:fld>
            <a:endParaRPr lang="en-US"/>
          </a:p>
        </p:txBody>
      </p:sp>
      <p:sp>
        <p:nvSpPr>
          <p:cNvPr id="147458" name="Rectangle 2"/>
          <p:cNvSpPr>
            <a:spLocks noGrp="1" noChangeArrowheads="1"/>
          </p:cNvSpPr>
          <p:nvPr>
            <p:ph type="title"/>
          </p:nvPr>
        </p:nvSpPr>
        <p:spPr/>
        <p:txBody>
          <a:bodyPr/>
          <a:lstStyle/>
          <a:p>
            <a:r>
              <a:rPr lang="en-US" dirty="0"/>
              <a:t>Identification Methods</a:t>
            </a:r>
          </a:p>
        </p:txBody>
      </p:sp>
      <p:sp>
        <p:nvSpPr>
          <p:cNvPr id="147459" name="Rectangle 3"/>
          <p:cNvSpPr>
            <a:spLocks noGrp="1" noChangeArrowheads="1"/>
          </p:cNvSpPr>
          <p:nvPr>
            <p:ph type="body" idx="1"/>
          </p:nvPr>
        </p:nvSpPr>
        <p:spPr/>
        <p:txBody>
          <a:bodyPr/>
          <a:lstStyle/>
          <a:p>
            <a:r>
              <a:rPr lang="en-US" dirty="0"/>
              <a:t>Traditional</a:t>
            </a:r>
          </a:p>
          <a:p>
            <a:pPr lvl="1"/>
            <a:r>
              <a:rPr lang="en-US" dirty="0"/>
              <a:t>A person’s possession (e.g., key or card)</a:t>
            </a:r>
          </a:p>
          <a:p>
            <a:pPr lvl="1"/>
            <a:r>
              <a:rPr lang="en-US" dirty="0"/>
              <a:t>A person’s knowledge of a piece of information (e.g., user id and password)</a:t>
            </a:r>
          </a:p>
          <a:p>
            <a:r>
              <a:rPr lang="en-US" dirty="0"/>
              <a:t>Biometrics</a:t>
            </a:r>
          </a:p>
          <a:p>
            <a:pPr lvl="1"/>
            <a:r>
              <a:rPr lang="en-US" dirty="0"/>
              <a:t>A person’s physical characteristics (e.g., fingerprints, face, and iris)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Irises vs. Fingerprints</a:t>
            </a:r>
          </a:p>
        </p:txBody>
      </p:sp>
      <p:sp>
        <p:nvSpPr>
          <p:cNvPr id="94211" name="Content Placeholder 2"/>
          <p:cNvSpPr>
            <a:spLocks noGrp="1"/>
          </p:cNvSpPr>
          <p:nvPr>
            <p:ph idx="1"/>
          </p:nvPr>
        </p:nvSpPr>
        <p:spPr>
          <a:xfrm>
            <a:off x="457200" y="1016000"/>
            <a:ext cx="8686800" cy="5110163"/>
          </a:xfrm>
        </p:spPr>
        <p:txBody>
          <a:bodyPr/>
          <a:lstStyle/>
          <a:p>
            <a:r>
              <a:rPr lang="en-US" dirty="0" smtClean="0">
                <a:solidFill>
                  <a:srgbClr val="99FFCC"/>
                </a:solidFill>
              </a:rPr>
              <a:t>False accept rates</a:t>
            </a:r>
          </a:p>
          <a:p>
            <a:pPr lvl="1"/>
            <a:r>
              <a:rPr lang="en-US" dirty="0" smtClean="0"/>
              <a:t>Fingerprints: ~ 1:100,000 (varies by vendor)</a:t>
            </a:r>
          </a:p>
          <a:p>
            <a:pPr lvl="1"/>
            <a:r>
              <a:rPr lang="en-US" dirty="0" smtClean="0"/>
              <a:t>Irises: ~ 1:1.2 million</a:t>
            </a:r>
          </a:p>
          <a:p>
            <a:pPr lvl="1"/>
            <a:endParaRPr lang="en-US" dirty="0" smtClean="0"/>
          </a:p>
          <a:p>
            <a:r>
              <a:rPr lang="en-US" dirty="0" smtClean="0">
                <a:solidFill>
                  <a:srgbClr val="99FFCC"/>
                </a:solidFill>
              </a:rPr>
              <a:t>Ease of searching</a:t>
            </a:r>
          </a:p>
          <a:p>
            <a:pPr lvl="1"/>
            <a:r>
              <a:rPr lang="en-US" dirty="0" smtClean="0"/>
              <a:t>Fingerprints cannot be normalized</a:t>
            </a:r>
            <a:br>
              <a:rPr lang="en-US" dirty="0" smtClean="0"/>
            </a:br>
            <a:r>
              <a:rPr lang="en-US" dirty="0" smtClean="0"/>
              <a:t>	</a:t>
            </a:r>
            <a:r>
              <a:rPr lang="en-US" dirty="0" smtClean="0"/>
              <a:t>*many </a:t>
            </a:r>
            <a:r>
              <a:rPr lang="en-US" dirty="0" smtClean="0"/>
              <a:t>searches are difficult</a:t>
            </a:r>
          </a:p>
          <a:p>
            <a:pPr lvl="1"/>
            <a:r>
              <a:rPr lang="en-US" dirty="0" smtClean="0"/>
              <a:t>Irises can be normalized to generate a unique </a:t>
            </a:r>
            <a:r>
              <a:rPr lang="en-US" dirty="0" err="1" smtClean="0"/>
              <a:t>IrisCode</a:t>
            </a:r>
            <a:r>
              <a:rPr lang="en-US" dirty="0" smtClean="0"/>
              <a:t/>
            </a:r>
            <a:br>
              <a:rPr lang="en-US" dirty="0" smtClean="0"/>
            </a:br>
            <a:r>
              <a:rPr lang="en-US" dirty="0" smtClean="0"/>
              <a:t>	</a:t>
            </a:r>
            <a:r>
              <a:rPr lang="en-US" dirty="0" smtClean="0"/>
              <a:t>*many </a:t>
            </a:r>
            <a:r>
              <a:rPr lang="en-US" dirty="0" smtClean="0"/>
              <a:t>searches </a:t>
            </a:r>
            <a:r>
              <a:rPr lang="en-US" u="sng" dirty="0" smtClean="0">
                <a:solidFill>
                  <a:srgbClr val="FFFF70"/>
                </a:solidFill>
              </a:rPr>
              <a:t>much </a:t>
            </a:r>
            <a:r>
              <a:rPr lang="en-US" dirty="0" smtClean="0"/>
              <a:t>faster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a:t>
            </a:r>
            <a:fld id="{BCD4286F-31D7-48B6-896C-F18AC8EFCD36}" type="slidenum">
              <a:rPr lang="en-US"/>
              <a:pPr/>
              <a:t>21</a:t>
            </a:fld>
            <a:endParaRPr lang="en-US"/>
          </a:p>
        </p:txBody>
      </p:sp>
      <p:sp>
        <p:nvSpPr>
          <p:cNvPr id="166914" name="Rectangle 2"/>
          <p:cNvSpPr>
            <a:spLocks noGrp="1" noChangeArrowheads="1"/>
          </p:cNvSpPr>
          <p:nvPr>
            <p:ph type="title"/>
          </p:nvPr>
        </p:nvSpPr>
        <p:spPr/>
        <p:txBody>
          <a:bodyPr/>
          <a:lstStyle/>
          <a:p>
            <a:r>
              <a:rPr lang="en-US"/>
              <a:t>Ear – Pros and Cons</a:t>
            </a:r>
          </a:p>
        </p:txBody>
      </p:sp>
      <p:sp>
        <p:nvSpPr>
          <p:cNvPr id="166915" name="Rectangle 3"/>
          <p:cNvSpPr>
            <a:spLocks noGrp="1" noChangeArrowheads="1"/>
          </p:cNvSpPr>
          <p:nvPr>
            <p:ph type="body" sz="half" idx="1"/>
          </p:nvPr>
        </p:nvSpPr>
        <p:spPr/>
        <p:txBody>
          <a:bodyPr/>
          <a:lstStyle/>
          <a:p>
            <a:pPr>
              <a:lnSpc>
                <a:spcPct val="90000"/>
              </a:lnSpc>
            </a:pPr>
            <a:r>
              <a:rPr lang="en-US" sz="2400"/>
              <a:t>Pros</a:t>
            </a:r>
          </a:p>
          <a:p>
            <a:pPr lvl="1">
              <a:lnSpc>
                <a:spcPct val="90000"/>
              </a:lnSpc>
            </a:pPr>
            <a:r>
              <a:rPr lang="en-US" sz="2000"/>
              <a:t>It is known that the shape of the ear and the structure of the cartilegenous tissue of the pinna are distinctive.</a:t>
            </a:r>
          </a:p>
          <a:p>
            <a:pPr>
              <a:lnSpc>
                <a:spcPct val="90000"/>
              </a:lnSpc>
            </a:pPr>
            <a:r>
              <a:rPr lang="en-US" sz="2400"/>
              <a:t>Cons</a:t>
            </a:r>
          </a:p>
          <a:p>
            <a:pPr lvl="1">
              <a:lnSpc>
                <a:spcPct val="90000"/>
              </a:lnSpc>
            </a:pPr>
            <a:r>
              <a:rPr lang="en-US" sz="2000"/>
              <a:t>The features of an ear are not expected to be unique to each individual (good for authentication only).</a:t>
            </a:r>
          </a:p>
          <a:p>
            <a:pPr lvl="1">
              <a:lnSpc>
                <a:spcPct val="90000"/>
              </a:lnSpc>
            </a:pPr>
            <a:r>
              <a:rPr lang="en-US" sz="2000"/>
              <a:t>No commercial systems are available yet.</a:t>
            </a:r>
          </a:p>
        </p:txBody>
      </p:sp>
      <p:pic>
        <p:nvPicPr>
          <p:cNvPr id="166917" name="Picture 5" descr="Ear Identification 1-8"/>
          <p:cNvPicPr>
            <a:picLocks noGrp="1" noChangeAspect="1" noChangeArrowheads="1"/>
          </p:cNvPicPr>
          <p:nvPr>
            <p:ph sz="half" idx="2"/>
          </p:nvPr>
        </p:nvPicPr>
        <p:blipFill>
          <a:blip r:embed="rId2"/>
          <a:srcRect/>
          <a:stretch>
            <a:fillRect/>
          </a:stretch>
        </p:blipFill>
        <p:spPr>
          <a:xfrm>
            <a:off x="4724400" y="2671763"/>
            <a:ext cx="3657600" cy="2733675"/>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a:t>
            </a:r>
            <a:fld id="{006758D4-8C32-4FE2-8E40-CF5824654CC0}" type="slidenum">
              <a:rPr lang="en-US"/>
              <a:pPr/>
              <a:t>22</a:t>
            </a:fld>
            <a:endParaRPr lang="en-US"/>
          </a:p>
        </p:txBody>
      </p:sp>
      <p:sp>
        <p:nvSpPr>
          <p:cNvPr id="168962" name="Rectangle 2"/>
          <p:cNvSpPr>
            <a:spLocks noGrp="1" noChangeArrowheads="1"/>
          </p:cNvSpPr>
          <p:nvPr>
            <p:ph type="title"/>
          </p:nvPr>
        </p:nvSpPr>
        <p:spPr/>
        <p:txBody>
          <a:bodyPr/>
          <a:lstStyle/>
          <a:p>
            <a:r>
              <a:rPr lang="en-US"/>
              <a:t>Gait – Pros and Cons</a:t>
            </a:r>
          </a:p>
        </p:txBody>
      </p:sp>
      <p:sp>
        <p:nvSpPr>
          <p:cNvPr id="168966" name="Rectangle 6"/>
          <p:cNvSpPr>
            <a:spLocks noGrp="1" noChangeArrowheads="1"/>
          </p:cNvSpPr>
          <p:nvPr>
            <p:ph type="body" idx="1"/>
          </p:nvPr>
        </p:nvSpPr>
        <p:spPr/>
        <p:txBody>
          <a:bodyPr/>
          <a:lstStyle/>
          <a:p>
            <a:r>
              <a:rPr lang="en-US" sz="2800"/>
              <a:t>Pros</a:t>
            </a:r>
          </a:p>
          <a:p>
            <a:pPr lvl="1"/>
            <a:r>
              <a:rPr lang="en-US" sz="2400"/>
              <a:t>Non-obtrusive.</a:t>
            </a:r>
          </a:p>
          <a:p>
            <a:r>
              <a:rPr lang="en-US" sz="2800"/>
              <a:t>Cons</a:t>
            </a:r>
          </a:p>
          <a:p>
            <a:pPr lvl="1"/>
            <a:r>
              <a:rPr lang="en-US" sz="2400"/>
              <a:t>Gait is not supposed to be unique to each individual, but is sufficiently characteristic to allow identity authentication.</a:t>
            </a:r>
          </a:p>
          <a:p>
            <a:pPr lvl="1"/>
            <a:r>
              <a:rPr lang="en-US" sz="2400"/>
              <a:t>Gait is  a behavioral characteristic and may not stay invariant over a large period of time (e.g., fluctuations of body weight or injuries involving joints or brain).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Hand Geometry</a:t>
            </a:r>
          </a:p>
        </p:txBody>
      </p:sp>
      <p:pic>
        <p:nvPicPr>
          <p:cNvPr id="215043" name="Picture 3"/>
          <p:cNvPicPr>
            <a:picLocks noGrp="1" noChangeAspect="1" noChangeArrowheads="1"/>
          </p:cNvPicPr>
          <p:nvPr>
            <p:ph type="body" idx="1"/>
          </p:nvPr>
        </p:nvPicPr>
        <p:blipFill>
          <a:blip r:embed="rId2"/>
          <a:srcRect/>
          <a:stretch>
            <a:fillRect/>
          </a:stretch>
        </p:blipFill>
        <p:spPr>
          <a:xfrm>
            <a:off x="1828800" y="1600200"/>
            <a:ext cx="5562600" cy="45339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7" name="Rectangle 5"/>
          <p:cNvSpPr>
            <a:spLocks noGrp="1" noChangeArrowheads="1"/>
          </p:cNvSpPr>
          <p:nvPr>
            <p:ph type="title"/>
          </p:nvPr>
        </p:nvSpPr>
        <p:spPr/>
        <p:txBody>
          <a:bodyPr/>
          <a:lstStyle/>
          <a:p>
            <a:r>
              <a:rPr lang="en-US"/>
              <a:t>Hand Geometry</a:t>
            </a:r>
          </a:p>
        </p:txBody>
      </p:sp>
      <p:pic>
        <p:nvPicPr>
          <p:cNvPr id="218116" name="Picture 4" descr="untitled"/>
          <p:cNvPicPr>
            <a:picLocks noGrp="1" noChangeAspect="1" noChangeArrowheads="1"/>
          </p:cNvPicPr>
          <p:nvPr>
            <p:ph idx="1"/>
          </p:nvPr>
        </p:nvPicPr>
        <p:blipFill>
          <a:blip r:embed="rId2"/>
          <a:srcRect/>
          <a:stretch>
            <a:fillRect/>
          </a:stretch>
        </p:blipFill>
        <p:spPr>
          <a:xfrm>
            <a:off x="451104" y="856488"/>
            <a:ext cx="7924800" cy="6727825"/>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5800" y="1905000"/>
            <a:ext cx="7772400" cy="2895600"/>
          </a:xfrm>
        </p:spPr>
        <p:txBody>
          <a:bodyPr/>
          <a:lstStyle/>
          <a:p>
            <a:r>
              <a:rPr lang="en-US" b="1" smtClean="0"/>
              <a:t>The end.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a:t>
            </a:r>
            <a:fld id="{753D7B82-2DDB-4F69-9CB5-A270E185CF33}" type="slidenum">
              <a:rPr lang="en-US"/>
              <a:pPr/>
              <a:t>3</a:t>
            </a:fld>
            <a:endParaRPr lang="en-US"/>
          </a:p>
        </p:txBody>
      </p:sp>
      <p:sp>
        <p:nvSpPr>
          <p:cNvPr id="148482" name="Rectangle 2"/>
          <p:cNvSpPr>
            <a:spLocks noGrp="1" noChangeArrowheads="1"/>
          </p:cNvSpPr>
          <p:nvPr>
            <p:ph type="title"/>
          </p:nvPr>
        </p:nvSpPr>
        <p:spPr/>
        <p:txBody>
          <a:bodyPr/>
          <a:lstStyle/>
          <a:p>
            <a:r>
              <a:rPr lang="en-US"/>
              <a:t>Biometrics</a:t>
            </a:r>
          </a:p>
        </p:txBody>
      </p:sp>
      <p:sp>
        <p:nvSpPr>
          <p:cNvPr id="148483" name="Rectangle 3"/>
          <p:cNvSpPr>
            <a:spLocks noGrp="1" noChangeArrowheads="1"/>
          </p:cNvSpPr>
          <p:nvPr>
            <p:ph type="body" idx="1"/>
          </p:nvPr>
        </p:nvSpPr>
        <p:spPr/>
        <p:txBody>
          <a:bodyPr/>
          <a:lstStyle/>
          <a:p>
            <a:pPr>
              <a:lnSpc>
                <a:spcPct val="80000"/>
              </a:lnSpc>
            </a:pPr>
            <a:r>
              <a:rPr lang="en-US" sz="2400"/>
              <a:t>Any human physiological or behavioral characteristic could be a biometric provided it has the following desirable characteristics:</a:t>
            </a:r>
          </a:p>
          <a:p>
            <a:pPr lvl="1">
              <a:lnSpc>
                <a:spcPct val="80000"/>
              </a:lnSpc>
            </a:pPr>
            <a:r>
              <a:rPr lang="en-US" sz="2000" i="1"/>
              <a:t>Universality: </a:t>
            </a:r>
            <a:r>
              <a:rPr lang="en-US" sz="2000"/>
              <a:t>every person should have the characteristic.</a:t>
            </a:r>
            <a:endParaRPr lang="en-US" sz="2000" i="1"/>
          </a:p>
          <a:p>
            <a:pPr lvl="1">
              <a:lnSpc>
                <a:spcPct val="80000"/>
              </a:lnSpc>
            </a:pPr>
            <a:r>
              <a:rPr lang="en-US" sz="2000" i="1"/>
              <a:t>Uniqueness: </a:t>
            </a:r>
            <a:r>
              <a:rPr lang="en-US" sz="2000"/>
              <a:t>no two persons should be the same in terms of the characteristic.</a:t>
            </a:r>
            <a:endParaRPr lang="en-US" sz="2000" i="1"/>
          </a:p>
          <a:p>
            <a:pPr lvl="1">
              <a:lnSpc>
                <a:spcPct val="80000"/>
              </a:lnSpc>
            </a:pPr>
            <a:r>
              <a:rPr lang="en-US" sz="2000" i="1"/>
              <a:t>Permanence: </a:t>
            </a:r>
            <a:r>
              <a:rPr lang="en-US" sz="2000"/>
              <a:t>the characteristic should be invariant with time.</a:t>
            </a:r>
            <a:endParaRPr lang="en-US" sz="2000" i="1"/>
          </a:p>
          <a:p>
            <a:pPr lvl="1">
              <a:lnSpc>
                <a:spcPct val="80000"/>
              </a:lnSpc>
            </a:pPr>
            <a:r>
              <a:rPr lang="en-US" sz="2000" i="1"/>
              <a:t>Collectibility: </a:t>
            </a:r>
            <a:r>
              <a:rPr lang="en-US" sz="2000"/>
              <a:t>the characteristic can be measured quantitatively.</a:t>
            </a:r>
            <a:endParaRPr lang="en-US" sz="2000" i="1"/>
          </a:p>
          <a:p>
            <a:pPr lvl="1">
              <a:lnSpc>
                <a:spcPct val="80000"/>
              </a:lnSpc>
            </a:pPr>
            <a:r>
              <a:rPr lang="en-US" sz="2000" i="1"/>
              <a:t>Performance: </a:t>
            </a:r>
            <a:r>
              <a:rPr lang="en-US" sz="2000"/>
              <a:t>the resource requirements to achieve an acceptable identification accuracy.</a:t>
            </a:r>
            <a:endParaRPr lang="en-US" sz="2000" i="1"/>
          </a:p>
          <a:p>
            <a:pPr lvl="1">
              <a:lnSpc>
                <a:spcPct val="80000"/>
              </a:lnSpc>
            </a:pPr>
            <a:r>
              <a:rPr lang="en-US" sz="2000" i="1"/>
              <a:t>Acceptability: </a:t>
            </a:r>
            <a:r>
              <a:rPr lang="en-US" sz="2000"/>
              <a:t>to what extent people are willing to accept the biometric system.</a:t>
            </a:r>
            <a:endParaRPr lang="en-US" sz="2000" i="1"/>
          </a:p>
          <a:p>
            <a:pPr lvl="1">
              <a:lnSpc>
                <a:spcPct val="80000"/>
              </a:lnSpc>
            </a:pPr>
            <a:r>
              <a:rPr lang="en-US" sz="2000" i="1"/>
              <a:t>Circumvention: </a:t>
            </a:r>
            <a:r>
              <a:rPr lang="en-US" sz="2000"/>
              <a:t>how easy is to fool the system by fraudulent techniques.</a:t>
            </a:r>
            <a:endParaRPr lang="en-US" sz="2000" i="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307" y="213360"/>
            <a:ext cx="8839200" cy="609600"/>
          </a:xfrm>
        </p:spPr>
        <p:txBody>
          <a:bodyPr/>
          <a:lstStyle/>
          <a:p>
            <a:r>
              <a:rPr lang="en-US" dirty="0" smtClean="0"/>
              <a:t>Some Biometric Methods</a:t>
            </a:r>
            <a:endParaRPr lang="en-US" dirty="0"/>
          </a:p>
        </p:txBody>
      </p:sp>
      <p:sp>
        <p:nvSpPr>
          <p:cNvPr id="3" name="Content Placeholder 2"/>
          <p:cNvSpPr>
            <a:spLocks noGrp="1"/>
          </p:cNvSpPr>
          <p:nvPr>
            <p:ph idx="1"/>
          </p:nvPr>
        </p:nvSpPr>
        <p:spPr/>
        <p:txBody>
          <a:bodyPr/>
          <a:lstStyle/>
          <a:p>
            <a:endParaRPr lang="en-US"/>
          </a:p>
        </p:txBody>
      </p:sp>
      <p:pic>
        <p:nvPicPr>
          <p:cNvPr id="46082" name="Picture 2" descr="http://upload.wikimedia.org/wikipedia/commons/4/46/Biometrics_traits_classification.png"/>
          <p:cNvPicPr>
            <a:picLocks noChangeAspect="1" noChangeArrowheads="1"/>
          </p:cNvPicPr>
          <p:nvPr/>
        </p:nvPicPr>
        <p:blipFill>
          <a:blip r:embed="rId2"/>
          <a:srcRect/>
          <a:stretch>
            <a:fillRect/>
          </a:stretch>
        </p:blipFill>
        <p:spPr bwMode="auto">
          <a:xfrm>
            <a:off x="788437" y="844980"/>
            <a:ext cx="7392498" cy="530613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a:t>
            </a:r>
            <a:fld id="{75640DE1-1313-4C6C-B590-CE07C9DD03C7}" type="slidenum">
              <a:rPr lang="en-US"/>
              <a:pPr/>
              <a:t>5</a:t>
            </a:fld>
            <a:endParaRPr lang="en-US"/>
          </a:p>
        </p:txBody>
      </p:sp>
      <p:sp>
        <p:nvSpPr>
          <p:cNvPr id="149506" name="Rectangle 2"/>
          <p:cNvSpPr>
            <a:spLocks noGrp="1" noChangeArrowheads="1"/>
          </p:cNvSpPr>
          <p:nvPr>
            <p:ph type="title"/>
          </p:nvPr>
        </p:nvSpPr>
        <p:spPr/>
        <p:txBody>
          <a:bodyPr/>
          <a:lstStyle/>
          <a:p>
            <a:r>
              <a:rPr lang="en-US"/>
              <a:t>Biometrics Technologies</a:t>
            </a:r>
          </a:p>
        </p:txBody>
      </p:sp>
      <p:sp>
        <p:nvSpPr>
          <p:cNvPr id="149507" name="Rectangle 3"/>
          <p:cNvSpPr>
            <a:spLocks noGrp="1" noChangeArrowheads="1"/>
          </p:cNvSpPr>
          <p:nvPr>
            <p:ph type="body" idx="1"/>
          </p:nvPr>
        </p:nvSpPr>
        <p:spPr/>
        <p:txBody>
          <a:bodyPr/>
          <a:lstStyle/>
          <a:p>
            <a:pPr>
              <a:lnSpc>
                <a:spcPct val="80000"/>
              </a:lnSpc>
            </a:pPr>
            <a:r>
              <a:rPr lang="en-US" sz="2000" dirty="0"/>
              <a:t>Voice</a:t>
            </a:r>
          </a:p>
          <a:p>
            <a:pPr>
              <a:lnSpc>
                <a:spcPct val="80000"/>
              </a:lnSpc>
            </a:pPr>
            <a:r>
              <a:rPr lang="en-US" sz="2000" dirty="0"/>
              <a:t>Infrared Facial and Hand Vein </a:t>
            </a:r>
            <a:r>
              <a:rPr lang="en-US" sz="2000" dirty="0" err="1"/>
              <a:t>Thermograms</a:t>
            </a:r>
            <a:endParaRPr lang="en-US" sz="2000" dirty="0"/>
          </a:p>
          <a:p>
            <a:pPr>
              <a:lnSpc>
                <a:spcPct val="80000"/>
              </a:lnSpc>
            </a:pPr>
            <a:r>
              <a:rPr lang="en-US" sz="2000" dirty="0"/>
              <a:t>Fingerprints</a:t>
            </a:r>
          </a:p>
          <a:p>
            <a:pPr>
              <a:lnSpc>
                <a:spcPct val="80000"/>
              </a:lnSpc>
            </a:pPr>
            <a:r>
              <a:rPr lang="en-US" sz="2000" dirty="0"/>
              <a:t>Face</a:t>
            </a:r>
          </a:p>
          <a:p>
            <a:pPr>
              <a:lnSpc>
                <a:spcPct val="80000"/>
              </a:lnSpc>
            </a:pPr>
            <a:r>
              <a:rPr lang="en-US" sz="2000" dirty="0"/>
              <a:t>Iris</a:t>
            </a:r>
          </a:p>
          <a:p>
            <a:pPr>
              <a:lnSpc>
                <a:spcPct val="80000"/>
              </a:lnSpc>
            </a:pPr>
            <a:r>
              <a:rPr lang="en-US" sz="2000" dirty="0"/>
              <a:t>Ear</a:t>
            </a:r>
          </a:p>
          <a:p>
            <a:pPr>
              <a:lnSpc>
                <a:spcPct val="80000"/>
              </a:lnSpc>
            </a:pPr>
            <a:r>
              <a:rPr lang="en-US" sz="2000" dirty="0"/>
              <a:t>Gait</a:t>
            </a:r>
          </a:p>
          <a:p>
            <a:pPr>
              <a:lnSpc>
                <a:spcPct val="80000"/>
              </a:lnSpc>
            </a:pPr>
            <a:r>
              <a:rPr lang="en-US" sz="2000" dirty="0" smtClean="0"/>
              <a:t>DNA</a:t>
            </a:r>
            <a:endParaRPr lang="en-US" sz="2000" dirty="0"/>
          </a:p>
          <a:p>
            <a:pPr>
              <a:lnSpc>
                <a:spcPct val="80000"/>
              </a:lnSpc>
            </a:pPr>
            <a:r>
              <a:rPr lang="en-US" sz="2000" dirty="0"/>
              <a:t>Signature and Acoustic Emissions</a:t>
            </a:r>
          </a:p>
          <a:p>
            <a:pPr>
              <a:lnSpc>
                <a:spcPct val="80000"/>
              </a:lnSpc>
            </a:pPr>
            <a:r>
              <a:rPr lang="en-US" sz="2000" dirty="0" smtClean="0"/>
              <a:t>Retinal </a:t>
            </a:r>
            <a:r>
              <a:rPr lang="en-US" sz="2000" dirty="0"/>
              <a:t>Scan</a:t>
            </a:r>
          </a:p>
          <a:p>
            <a:pPr>
              <a:lnSpc>
                <a:spcPct val="80000"/>
              </a:lnSpc>
            </a:pPr>
            <a:r>
              <a:rPr lang="en-US" sz="2000" dirty="0"/>
              <a:t>Hand and Finger Geometry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a:t>
            </a:r>
            <a:fld id="{6D96C116-DE58-4304-8727-8A0F02E88F71}" type="slidenum">
              <a:rPr lang="en-US"/>
              <a:pPr/>
              <a:t>6</a:t>
            </a:fld>
            <a:endParaRPr lang="en-US"/>
          </a:p>
        </p:txBody>
      </p:sp>
      <p:sp>
        <p:nvSpPr>
          <p:cNvPr id="150530" name="Rectangle 2"/>
          <p:cNvSpPr>
            <a:spLocks noGrp="1" noChangeArrowheads="1"/>
          </p:cNvSpPr>
          <p:nvPr>
            <p:ph type="title"/>
          </p:nvPr>
        </p:nvSpPr>
        <p:spPr/>
        <p:txBody>
          <a:bodyPr/>
          <a:lstStyle/>
          <a:p>
            <a:r>
              <a:rPr lang="en-US"/>
              <a:t>Voice – Pros and Cons</a:t>
            </a:r>
          </a:p>
        </p:txBody>
      </p:sp>
      <p:sp>
        <p:nvSpPr>
          <p:cNvPr id="150531" name="Rectangle 3"/>
          <p:cNvSpPr>
            <a:spLocks noGrp="1" noChangeArrowheads="1"/>
          </p:cNvSpPr>
          <p:nvPr>
            <p:ph type="body" idx="1"/>
          </p:nvPr>
        </p:nvSpPr>
        <p:spPr/>
        <p:txBody>
          <a:bodyPr/>
          <a:lstStyle/>
          <a:p>
            <a:pPr>
              <a:lnSpc>
                <a:spcPct val="80000"/>
              </a:lnSpc>
            </a:pPr>
            <a:r>
              <a:rPr lang="en-US" sz="2400" dirty="0"/>
              <a:t>Pros</a:t>
            </a:r>
          </a:p>
          <a:p>
            <a:pPr lvl="1">
              <a:lnSpc>
                <a:spcPct val="80000"/>
              </a:lnSpc>
            </a:pPr>
            <a:r>
              <a:rPr lang="en-US" sz="2000" dirty="0"/>
              <a:t>Voice capture is unobtrusive and voice print is an acceptable biometric in almost all societies.</a:t>
            </a:r>
          </a:p>
          <a:p>
            <a:pPr lvl="1">
              <a:lnSpc>
                <a:spcPct val="80000"/>
              </a:lnSpc>
            </a:pPr>
            <a:r>
              <a:rPr lang="en-US" sz="2000" dirty="0"/>
              <a:t>Some applications entail </a:t>
            </a:r>
            <a:r>
              <a:rPr lang="en-US" sz="2000" u="sng" dirty="0"/>
              <a:t>authentication of identity over telephone. </a:t>
            </a:r>
          </a:p>
          <a:p>
            <a:pPr>
              <a:lnSpc>
                <a:spcPct val="80000"/>
              </a:lnSpc>
            </a:pPr>
            <a:r>
              <a:rPr lang="en-US" sz="2400" dirty="0"/>
              <a:t>Cons</a:t>
            </a:r>
          </a:p>
          <a:p>
            <a:pPr lvl="1">
              <a:lnSpc>
                <a:spcPct val="80000"/>
              </a:lnSpc>
            </a:pPr>
            <a:r>
              <a:rPr lang="en-US" sz="2000" dirty="0"/>
              <a:t>Voice is not expected to be sufficiently unique to permit recognition.</a:t>
            </a:r>
          </a:p>
          <a:p>
            <a:pPr lvl="1">
              <a:lnSpc>
                <a:spcPct val="80000"/>
              </a:lnSpc>
            </a:pPr>
            <a:r>
              <a:rPr lang="en-US" sz="2000" dirty="0"/>
              <a:t>A voice signal available for authentication is typically </a:t>
            </a:r>
            <a:r>
              <a:rPr lang="en-US" sz="2000" u="sng" dirty="0"/>
              <a:t>degraded in quality</a:t>
            </a:r>
            <a:r>
              <a:rPr lang="en-US" sz="2000" dirty="0"/>
              <a:t> by the microphone, communication channel, and digitizer characteristics.</a:t>
            </a:r>
          </a:p>
          <a:p>
            <a:pPr lvl="1">
              <a:lnSpc>
                <a:spcPct val="80000"/>
              </a:lnSpc>
            </a:pPr>
            <a:r>
              <a:rPr lang="en-US" sz="2000" dirty="0"/>
              <a:t>Voice is a behavioral characteristic and is affected by a </a:t>
            </a:r>
            <a:r>
              <a:rPr lang="en-US" sz="2000" u="sng" dirty="0"/>
              <a:t>person’s health (e.g., cold), stress, and emotions</a:t>
            </a:r>
            <a:r>
              <a:rPr lang="en-US" sz="2000" dirty="0"/>
              <a:t>.</a:t>
            </a:r>
          </a:p>
          <a:p>
            <a:pPr lvl="1">
              <a:lnSpc>
                <a:spcPct val="80000"/>
              </a:lnSpc>
            </a:pPr>
            <a:r>
              <a:rPr lang="en-US" sz="2000" dirty="0"/>
              <a:t>Some people are very good at </a:t>
            </a:r>
            <a:r>
              <a:rPr lang="en-US" sz="2000" u="sng" dirty="0"/>
              <a:t>mimicking</a:t>
            </a:r>
            <a:r>
              <a:rPr lang="en-US" sz="2000" dirty="0"/>
              <a:t> the voice of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0531">
                                            <p:txEl>
                                              <p:pRg st="3" end="3"/>
                                            </p:txEl>
                                          </p:spTgt>
                                        </p:tgtEl>
                                        <p:attrNameLst>
                                          <p:attrName>style.visibility</p:attrName>
                                        </p:attrNameLst>
                                      </p:cBhvr>
                                      <p:to>
                                        <p:strVal val="visible"/>
                                      </p:to>
                                    </p:set>
                                    <p:animEffect transition="in" filter="diamond(in)">
                                      <p:cBhvr>
                                        <p:cTn id="7" dur="2000"/>
                                        <p:tgtEl>
                                          <p:spTgt spid="150531">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0531">
                                            <p:txEl>
                                              <p:pRg st="4" end="4"/>
                                            </p:txEl>
                                          </p:spTgt>
                                        </p:tgtEl>
                                        <p:attrNameLst>
                                          <p:attrName>style.visibility</p:attrName>
                                        </p:attrNameLst>
                                      </p:cBhvr>
                                      <p:to>
                                        <p:strVal val="visible"/>
                                      </p:to>
                                    </p:set>
                                    <p:animEffect transition="in" filter="diamond(in)">
                                      <p:cBhvr>
                                        <p:cTn id="10" dur="2000"/>
                                        <p:tgtEl>
                                          <p:spTgt spid="150531">
                                            <p:txEl>
                                              <p:pRg st="4" end="4"/>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50531">
                                            <p:txEl>
                                              <p:pRg st="5" end="5"/>
                                            </p:txEl>
                                          </p:spTgt>
                                        </p:tgtEl>
                                        <p:attrNameLst>
                                          <p:attrName>style.visibility</p:attrName>
                                        </p:attrNameLst>
                                      </p:cBhvr>
                                      <p:to>
                                        <p:strVal val="visible"/>
                                      </p:to>
                                    </p:set>
                                    <p:animEffect transition="in" filter="diamond(in)">
                                      <p:cBhvr>
                                        <p:cTn id="13" dur="2000"/>
                                        <p:tgtEl>
                                          <p:spTgt spid="150531">
                                            <p:txEl>
                                              <p:pRg st="5" end="5"/>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50531">
                                            <p:txEl>
                                              <p:pRg st="6" end="6"/>
                                            </p:txEl>
                                          </p:spTgt>
                                        </p:tgtEl>
                                        <p:attrNameLst>
                                          <p:attrName>style.visibility</p:attrName>
                                        </p:attrNameLst>
                                      </p:cBhvr>
                                      <p:to>
                                        <p:strVal val="visible"/>
                                      </p:to>
                                    </p:set>
                                    <p:animEffect transition="in" filter="diamond(in)">
                                      <p:cBhvr>
                                        <p:cTn id="16" dur="2000"/>
                                        <p:tgtEl>
                                          <p:spTgt spid="150531">
                                            <p:txEl>
                                              <p:pRg st="6" end="6"/>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50531">
                                            <p:txEl>
                                              <p:pRg st="7" end="7"/>
                                            </p:txEl>
                                          </p:spTgt>
                                        </p:tgtEl>
                                        <p:attrNameLst>
                                          <p:attrName>style.visibility</p:attrName>
                                        </p:attrNameLst>
                                      </p:cBhvr>
                                      <p:to>
                                        <p:strVal val="visible"/>
                                      </p:to>
                                    </p:set>
                                    <p:animEffect transition="in" filter="diamond(in)">
                                      <p:cBhvr>
                                        <p:cTn id="19" dur="2000"/>
                                        <p:tgtEl>
                                          <p:spTgt spid="150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r>
              <a:rPr lang="en-US"/>
              <a:t>Voice - Methodology</a:t>
            </a:r>
          </a:p>
        </p:txBody>
      </p:sp>
      <p:sp>
        <p:nvSpPr>
          <p:cNvPr id="152581" name="Rectangle 5"/>
          <p:cNvSpPr>
            <a:spLocks noGrp="1" noChangeArrowheads="1"/>
          </p:cNvSpPr>
          <p:nvPr>
            <p:ph type="body" sz="half" idx="1"/>
          </p:nvPr>
        </p:nvSpPr>
        <p:spPr>
          <a:xfrm>
            <a:off x="0" y="2081784"/>
            <a:ext cx="3810000" cy="4114800"/>
          </a:xfrm>
        </p:spPr>
        <p:txBody>
          <a:bodyPr/>
          <a:lstStyle/>
          <a:p>
            <a:pPr>
              <a:lnSpc>
                <a:spcPct val="90000"/>
              </a:lnSpc>
            </a:pPr>
            <a:r>
              <a:rPr lang="en-US" sz="2000" dirty="0"/>
              <a:t>The amplitude of the input signal may be normalized and decomposed into several band-pass frequency channels.</a:t>
            </a:r>
          </a:p>
          <a:p>
            <a:pPr>
              <a:lnSpc>
                <a:spcPct val="90000"/>
              </a:lnSpc>
            </a:pPr>
            <a:endParaRPr lang="en-US" sz="2000" dirty="0"/>
          </a:p>
        </p:txBody>
      </p:sp>
      <p:pic>
        <p:nvPicPr>
          <p:cNvPr id="152583" name="Picture 7" descr="Voice 1-2"/>
          <p:cNvPicPr>
            <a:picLocks noGrp="1" noChangeAspect="1" noChangeArrowheads="1"/>
          </p:cNvPicPr>
          <p:nvPr>
            <p:ph sz="half" idx="2"/>
          </p:nvPr>
        </p:nvPicPr>
        <p:blipFill>
          <a:blip r:embed="rId2"/>
          <a:srcRect/>
          <a:stretch>
            <a:fillRect/>
          </a:stretch>
        </p:blipFill>
        <p:spPr>
          <a:xfrm>
            <a:off x="3895344" y="1050648"/>
            <a:ext cx="4407408" cy="4295544"/>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a:t>
            </a:r>
            <a:fld id="{BEBD1D35-4576-4C83-B2D2-570A721CE19C}" type="slidenum">
              <a:rPr lang="en-US"/>
              <a:pPr/>
              <a:t>8</a:t>
            </a:fld>
            <a:endParaRPr lang="en-US"/>
          </a:p>
        </p:txBody>
      </p:sp>
      <p:sp>
        <p:nvSpPr>
          <p:cNvPr id="154626" name="Rectangle 2"/>
          <p:cNvSpPr>
            <a:spLocks noGrp="1" noChangeArrowheads="1"/>
          </p:cNvSpPr>
          <p:nvPr>
            <p:ph type="title"/>
          </p:nvPr>
        </p:nvSpPr>
        <p:spPr/>
        <p:txBody>
          <a:bodyPr/>
          <a:lstStyle/>
          <a:p>
            <a:r>
              <a:rPr lang="en-US" sz="2800"/>
              <a:t>Infrared Facial and Hand Vein Thermograms – </a:t>
            </a:r>
            <a:br>
              <a:rPr lang="en-US" sz="2800"/>
            </a:br>
            <a:r>
              <a:rPr lang="en-US" sz="2800"/>
              <a:t>Pros and Cons</a:t>
            </a:r>
          </a:p>
        </p:txBody>
      </p:sp>
      <p:sp>
        <p:nvSpPr>
          <p:cNvPr id="154627" name="Rectangle 3"/>
          <p:cNvSpPr>
            <a:spLocks noGrp="1" noChangeArrowheads="1"/>
          </p:cNvSpPr>
          <p:nvPr>
            <p:ph type="body" sz="half" idx="1"/>
          </p:nvPr>
        </p:nvSpPr>
        <p:spPr/>
        <p:txBody>
          <a:bodyPr/>
          <a:lstStyle/>
          <a:p>
            <a:pPr>
              <a:lnSpc>
                <a:spcPct val="80000"/>
              </a:lnSpc>
            </a:pPr>
            <a:r>
              <a:rPr lang="en-US" sz="2400" dirty="0"/>
              <a:t>Pros</a:t>
            </a:r>
          </a:p>
          <a:p>
            <a:pPr lvl="1">
              <a:lnSpc>
                <a:spcPct val="80000"/>
              </a:lnSpc>
            </a:pPr>
            <a:r>
              <a:rPr lang="en-US" sz="2000" dirty="0"/>
              <a:t>Human body radiates heat and the </a:t>
            </a:r>
            <a:r>
              <a:rPr lang="en-US" sz="2000" u="sng" dirty="0"/>
              <a:t>pattern of heat radiation </a:t>
            </a:r>
            <a:r>
              <a:rPr lang="en-US" sz="2000" dirty="0"/>
              <a:t>is a characteristic of each individual body.</a:t>
            </a:r>
          </a:p>
          <a:p>
            <a:pPr lvl="1">
              <a:lnSpc>
                <a:spcPct val="80000"/>
              </a:lnSpc>
            </a:pPr>
            <a:r>
              <a:rPr lang="en-US" sz="2000" dirty="0"/>
              <a:t>Infrared Imaging is </a:t>
            </a:r>
            <a:r>
              <a:rPr lang="en-US" sz="2000" u="sng" dirty="0"/>
              <a:t>unobtrusive</a:t>
            </a:r>
            <a:r>
              <a:rPr lang="en-US" sz="2000" dirty="0"/>
              <a:t>.</a:t>
            </a:r>
          </a:p>
          <a:p>
            <a:pPr>
              <a:lnSpc>
                <a:spcPct val="80000"/>
              </a:lnSpc>
            </a:pPr>
            <a:r>
              <a:rPr lang="en-US" sz="2400" dirty="0"/>
              <a:t>Cons</a:t>
            </a:r>
          </a:p>
          <a:p>
            <a:pPr lvl="1">
              <a:lnSpc>
                <a:spcPct val="80000"/>
              </a:lnSpc>
            </a:pPr>
            <a:r>
              <a:rPr lang="en-US" sz="2000" dirty="0"/>
              <a:t>The absolute values of the heat radiation are dependent upon many </a:t>
            </a:r>
            <a:r>
              <a:rPr lang="en-US" sz="2000" u="sng" dirty="0"/>
              <a:t>extraneous factors</a:t>
            </a:r>
            <a:r>
              <a:rPr lang="en-US" sz="2000" dirty="0"/>
              <a:t>.</a:t>
            </a:r>
          </a:p>
          <a:p>
            <a:pPr lvl="1">
              <a:lnSpc>
                <a:spcPct val="80000"/>
              </a:lnSpc>
            </a:pPr>
            <a:r>
              <a:rPr lang="en-US" sz="2000" dirty="0"/>
              <a:t>The technology is </a:t>
            </a:r>
            <a:r>
              <a:rPr lang="en-US" sz="2000" u="sng" dirty="0"/>
              <a:t>expensive</a:t>
            </a:r>
            <a:r>
              <a:rPr lang="en-US" sz="2000" dirty="0"/>
              <a:t>.</a:t>
            </a:r>
          </a:p>
        </p:txBody>
      </p:sp>
      <p:pic>
        <p:nvPicPr>
          <p:cNvPr id="154629" name="Picture 5" descr="Facial Thermo 1-3"/>
          <p:cNvPicPr>
            <a:picLocks noGrp="1" noChangeAspect="1" noChangeArrowheads="1"/>
          </p:cNvPicPr>
          <p:nvPr>
            <p:ph sz="half" idx="2"/>
          </p:nvPr>
        </p:nvPicPr>
        <p:blipFill>
          <a:blip r:embed="rId2"/>
          <a:srcRect/>
          <a:stretch>
            <a:fillRect/>
          </a:stretch>
        </p:blipFill>
        <p:spPr>
          <a:xfrm>
            <a:off x="4833294" y="1060704"/>
            <a:ext cx="3707486" cy="4764024"/>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4627">
                                            <p:txEl>
                                              <p:pRg st="4" end="4"/>
                                            </p:txEl>
                                          </p:spTgt>
                                        </p:tgtEl>
                                        <p:attrNameLst>
                                          <p:attrName>style.visibility</p:attrName>
                                        </p:attrNameLst>
                                      </p:cBhvr>
                                      <p:to>
                                        <p:strVal val="visible"/>
                                      </p:to>
                                    </p:set>
                                    <p:animEffect transition="in" filter="dissolve">
                                      <p:cBhvr>
                                        <p:cTn id="7" dur="500"/>
                                        <p:tgtEl>
                                          <p:spTgt spid="154627">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4627">
                                            <p:txEl>
                                              <p:pRg st="5" end="5"/>
                                            </p:txEl>
                                          </p:spTgt>
                                        </p:tgtEl>
                                        <p:attrNameLst>
                                          <p:attrName>style.visibility</p:attrName>
                                        </p:attrNameLst>
                                      </p:cBhvr>
                                      <p:to>
                                        <p:strVal val="visible"/>
                                      </p:to>
                                    </p:set>
                                    <p:animEffect transition="in" filter="dissolve">
                                      <p:cBhvr>
                                        <p:cTn id="10" dur="500"/>
                                        <p:tgtEl>
                                          <p:spTgt spid="154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a:t>
            </a:r>
            <a:fld id="{61DC3DC2-EAA4-414A-91A8-0E78C7FF7B5F}" type="slidenum">
              <a:rPr lang="en-US"/>
              <a:pPr/>
              <a:t>9</a:t>
            </a:fld>
            <a:endParaRPr lang="en-US"/>
          </a:p>
        </p:txBody>
      </p:sp>
      <p:sp>
        <p:nvSpPr>
          <p:cNvPr id="160770" name="Rectangle 2"/>
          <p:cNvSpPr>
            <a:spLocks noGrp="1" noChangeArrowheads="1"/>
          </p:cNvSpPr>
          <p:nvPr>
            <p:ph type="title"/>
          </p:nvPr>
        </p:nvSpPr>
        <p:spPr/>
        <p:txBody>
          <a:bodyPr/>
          <a:lstStyle/>
          <a:p>
            <a:r>
              <a:rPr lang="en-US"/>
              <a:t>Face – Pros and Cons</a:t>
            </a:r>
          </a:p>
        </p:txBody>
      </p:sp>
      <p:sp>
        <p:nvSpPr>
          <p:cNvPr id="160771" name="Rectangle 3"/>
          <p:cNvSpPr>
            <a:spLocks noGrp="1" noChangeArrowheads="1"/>
          </p:cNvSpPr>
          <p:nvPr>
            <p:ph type="body" sz="half" idx="1"/>
          </p:nvPr>
        </p:nvSpPr>
        <p:spPr/>
        <p:txBody>
          <a:bodyPr/>
          <a:lstStyle/>
          <a:p>
            <a:pPr>
              <a:lnSpc>
                <a:spcPct val="80000"/>
              </a:lnSpc>
            </a:pPr>
            <a:r>
              <a:rPr lang="en-US" sz="1800" dirty="0"/>
              <a:t>Pros</a:t>
            </a:r>
          </a:p>
          <a:p>
            <a:pPr lvl="1">
              <a:lnSpc>
                <a:spcPct val="80000"/>
              </a:lnSpc>
            </a:pPr>
            <a:r>
              <a:rPr lang="en-US" sz="1600" dirty="0"/>
              <a:t>Face is one of the most acceptable biometrics because it is </a:t>
            </a:r>
            <a:r>
              <a:rPr lang="en-US" sz="1600" u="sng" dirty="0"/>
              <a:t>one of the most common method of identification that humans use.</a:t>
            </a:r>
          </a:p>
          <a:p>
            <a:pPr lvl="1">
              <a:lnSpc>
                <a:spcPct val="80000"/>
              </a:lnSpc>
            </a:pPr>
            <a:r>
              <a:rPr lang="en-US" sz="1600" dirty="0"/>
              <a:t>It is </a:t>
            </a:r>
            <a:r>
              <a:rPr lang="en-US" sz="1600" u="sng" dirty="0"/>
              <a:t>non-intrusive</a:t>
            </a:r>
            <a:r>
              <a:rPr lang="en-US" sz="1600" dirty="0"/>
              <a:t>.</a:t>
            </a:r>
          </a:p>
          <a:p>
            <a:pPr>
              <a:lnSpc>
                <a:spcPct val="80000"/>
              </a:lnSpc>
            </a:pPr>
            <a:r>
              <a:rPr lang="en-US" sz="1800" dirty="0"/>
              <a:t>Cons</a:t>
            </a:r>
          </a:p>
          <a:p>
            <a:pPr lvl="1">
              <a:lnSpc>
                <a:spcPct val="80000"/>
              </a:lnSpc>
            </a:pPr>
            <a:r>
              <a:rPr lang="en-US" sz="1600" dirty="0"/>
              <a:t>Difficult to develop techniques to tolerate the effects of </a:t>
            </a:r>
            <a:r>
              <a:rPr lang="en-US" sz="1600" u="sng" dirty="0"/>
              <a:t>aging, facial expressions, slight variations in the imaging environment, and variations in the pose of face with respect to camera </a:t>
            </a:r>
            <a:r>
              <a:rPr lang="en-US" sz="1600" dirty="0"/>
              <a:t>(2D and 3D rotations).</a:t>
            </a:r>
          </a:p>
          <a:p>
            <a:pPr lvl="1">
              <a:lnSpc>
                <a:spcPct val="80000"/>
              </a:lnSpc>
            </a:pPr>
            <a:r>
              <a:rPr lang="en-US" sz="1600" dirty="0"/>
              <a:t>Facial </a:t>
            </a:r>
            <a:r>
              <a:rPr lang="en-US" sz="1600" u="sng" dirty="0"/>
              <a:t>disguise</a:t>
            </a:r>
            <a:r>
              <a:rPr lang="en-US" sz="1600" dirty="0"/>
              <a:t> is of concern in unattended applications.</a:t>
            </a:r>
          </a:p>
        </p:txBody>
      </p:sp>
      <p:pic>
        <p:nvPicPr>
          <p:cNvPr id="160773" name="Picture 5" descr="Face Variability 1-26"/>
          <p:cNvPicPr>
            <a:picLocks noGrp="1" noChangeAspect="1" noChangeArrowheads="1"/>
          </p:cNvPicPr>
          <p:nvPr>
            <p:ph sz="half" idx="2"/>
          </p:nvPr>
        </p:nvPicPr>
        <p:blipFill>
          <a:blip r:embed="rId2"/>
          <a:srcRect/>
          <a:stretch>
            <a:fillRect/>
          </a:stretch>
        </p:blipFill>
        <p:spPr>
          <a:xfrm>
            <a:off x="4648200" y="3176588"/>
            <a:ext cx="3810000" cy="1724025"/>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penPeak Presentation">
  <a:themeElements>
    <a:clrScheme name="OpenPeak Presentation 15">
      <a:dk1>
        <a:srgbClr val="1C1C1C"/>
      </a:dk1>
      <a:lt1>
        <a:srgbClr val="FFFFFF"/>
      </a:lt1>
      <a:dk2>
        <a:srgbClr val="000000"/>
      </a:dk2>
      <a:lt2>
        <a:srgbClr val="FFFF99"/>
      </a:lt2>
      <a:accent1>
        <a:srgbClr val="FF9966"/>
      </a:accent1>
      <a:accent2>
        <a:srgbClr val="99FFCC"/>
      </a:accent2>
      <a:accent3>
        <a:srgbClr val="AAAAAA"/>
      </a:accent3>
      <a:accent4>
        <a:srgbClr val="DADADA"/>
      </a:accent4>
      <a:accent5>
        <a:srgbClr val="FFCAB8"/>
      </a:accent5>
      <a:accent6>
        <a:srgbClr val="8AE7B9"/>
      </a:accent6>
      <a:hlink>
        <a:srgbClr val="FF99CC"/>
      </a:hlink>
      <a:folHlink>
        <a:srgbClr val="FFFF66"/>
      </a:folHlink>
    </a:clrScheme>
    <a:fontScheme name="OpenPea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Comic Sans MS" pitchFamily="96"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96" charset="0"/>
          </a:defRPr>
        </a:defPPr>
      </a:lstStyle>
    </a:lnDef>
  </a:objectDefaults>
  <a:extraClrSchemeLst>
    <a:extraClrScheme>
      <a:clrScheme name="OpenPea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Pea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Pea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Pea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Pea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Pea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Pea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Pea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Pea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Pea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Pea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Pea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enPeak Presentation 13">
        <a:dk1>
          <a:srgbClr val="5F5F5F"/>
        </a:dk1>
        <a:lt1>
          <a:srgbClr val="FFFFFF"/>
        </a:lt1>
        <a:dk2>
          <a:srgbClr val="000000"/>
        </a:dk2>
        <a:lt2>
          <a:srgbClr val="FFFF99"/>
        </a:lt2>
        <a:accent1>
          <a:srgbClr val="FF9966"/>
        </a:accent1>
        <a:accent2>
          <a:srgbClr val="99FFCC"/>
        </a:accent2>
        <a:accent3>
          <a:srgbClr val="AAAAAA"/>
        </a:accent3>
        <a:accent4>
          <a:srgbClr val="DADADA"/>
        </a:accent4>
        <a:accent5>
          <a:srgbClr val="FFCAB8"/>
        </a:accent5>
        <a:accent6>
          <a:srgbClr val="8AE7B9"/>
        </a:accent6>
        <a:hlink>
          <a:srgbClr val="FF99CC"/>
        </a:hlink>
        <a:folHlink>
          <a:srgbClr val="CCCCFF"/>
        </a:folHlink>
      </a:clrScheme>
      <a:clrMap bg1="dk2" tx1="lt1" bg2="dk1" tx2="lt2" accent1="accent1" accent2="accent2" accent3="accent3" accent4="accent4" accent5="accent5" accent6="accent6" hlink="hlink" folHlink="folHlink"/>
    </a:extraClrScheme>
    <a:extraClrScheme>
      <a:clrScheme name="OpenPeak Presentation 14">
        <a:dk1>
          <a:srgbClr val="1C1C1C"/>
        </a:dk1>
        <a:lt1>
          <a:srgbClr val="FFFFFF"/>
        </a:lt1>
        <a:dk2>
          <a:srgbClr val="000000"/>
        </a:dk2>
        <a:lt2>
          <a:srgbClr val="FFFF99"/>
        </a:lt2>
        <a:accent1>
          <a:srgbClr val="FF9966"/>
        </a:accent1>
        <a:accent2>
          <a:srgbClr val="99FFCC"/>
        </a:accent2>
        <a:accent3>
          <a:srgbClr val="AAAAAA"/>
        </a:accent3>
        <a:accent4>
          <a:srgbClr val="DADADA"/>
        </a:accent4>
        <a:accent5>
          <a:srgbClr val="FFCAB8"/>
        </a:accent5>
        <a:accent6>
          <a:srgbClr val="8AE7B9"/>
        </a:accent6>
        <a:hlink>
          <a:srgbClr val="FF99CC"/>
        </a:hlink>
        <a:folHlink>
          <a:srgbClr val="CCCCFF"/>
        </a:folHlink>
      </a:clrScheme>
      <a:clrMap bg1="dk2" tx1="lt1" bg2="dk1" tx2="lt2" accent1="accent1" accent2="accent2" accent3="accent3" accent4="accent4" accent5="accent5" accent6="accent6" hlink="hlink" folHlink="folHlink"/>
    </a:extraClrScheme>
    <a:extraClrScheme>
      <a:clrScheme name="OpenPeak Presentation 15">
        <a:dk1>
          <a:srgbClr val="1C1C1C"/>
        </a:dk1>
        <a:lt1>
          <a:srgbClr val="FFFFFF"/>
        </a:lt1>
        <a:dk2>
          <a:srgbClr val="000000"/>
        </a:dk2>
        <a:lt2>
          <a:srgbClr val="FFFF99"/>
        </a:lt2>
        <a:accent1>
          <a:srgbClr val="FF9966"/>
        </a:accent1>
        <a:accent2>
          <a:srgbClr val="99FFCC"/>
        </a:accent2>
        <a:accent3>
          <a:srgbClr val="AAAAAA"/>
        </a:accent3>
        <a:accent4>
          <a:srgbClr val="DADADA"/>
        </a:accent4>
        <a:accent5>
          <a:srgbClr val="FFCAB8"/>
        </a:accent5>
        <a:accent6>
          <a:srgbClr val="8AE7B9"/>
        </a:accent6>
        <a:hlink>
          <a:srgbClr val="FF99CC"/>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OpenPeak Presentation</Template>
  <TotalTime>17780</TotalTime>
  <Words>914</Words>
  <Application>Microsoft PowerPoint</Application>
  <PresentationFormat>On-screen Show (4:3)</PresentationFormat>
  <Paragraphs>150</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OpenPeak Presentation</vt:lpstr>
      <vt:lpstr>Biometrics</vt:lpstr>
      <vt:lpstr>Identification Methods</vt:lpstr>
      <vt:lpstr>Biometrics</vt:lpstr>
      <vt:lpstr>Some Biometric Methods</vt:lpstr>
      <vt:lpstr>Biometrics Technologies</vt:lpstr>
      <vt:lpstr>Voice – Pros and Cons</vt:lpstr>
      <vt:lpstr>Voice - Methodology</vt:lpstr>
      <vt:lpstr>Infrared Facial and Hand Vein Thermograms –  Pros and Cons</vt:lpstr>
      <vt:lpstr>Face – Pros and Cons</vt:lpstr>
      <vt:lpstr>Face Recognition</vt:lpstr>
      <vt:lpstr>Fingerprints - Acquisition</vt:lpstr>
      <vt:lpstr>Fingerprints – Pros and Cons</vt:lpstr>
      <vt:lpstr>Biometrics: forms</vt:lpstr>
      <vt:lpstr>Eye Recognition</vt:lpstr>
      <vt:lpstr>Eye Recognition</vt:lpstr>
      <vt:lpstr>Eye Recognition</vt:lpstr>
      <vt:lpstr>Iris – Pros and Cons</vt:lpstr>
      <vt:lpstr>Biometrics: desirable characteristics</vt:lpstr>
      <vt:lpstr>Irises vs. Fingerprints</vt:lpstr>
      <vt:lpstr>Irises vs. Fingerprints</vt:lpstr>
      <vt:lpstr>Ear – Pros and Cons</vt:lpstr>
      <vt:lpstr>Gait – Pros and Cons</vt:lpstr>
      <vt:lpstr>Hand Geometry</vt:lpstr>
      <vt:lpstr>Hand Geometry</vt:lpstr>
      <vt:lpstr>The end.</vt:lpstr>
    </vt:vector>
  </TitlesOfParts>
  <Company>OpenPeak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381</cp:revision>
  <dcterms:created xsi:type="dcterms:W3CDTF">2008-07-23T19:33:11Z</dcterms:created>
  <dcterms:modified xsi:type="dcterms:W3CDTF">2008-11-21T16:15:16Z</dcterms:modified>
</cp:coreProperties>
</file>